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5" r:id="rId2"/>
  </p:sldMasterIdLst>
  <p:notesMasterIdLst>
    <p:notesMasterId r:id="rId17"/>
  </p:notesMasterIdLst>
  <p:handoutMasterIdLst>
    <p:handoutMasterId r:id="rId18"/>
  </p:handoutMasterIdLst>
  <p:sldIdLst>
    <p:sldId id="256" r:id="rId3"/>
    <p:sldId id="459" r:id="rId4"/>
    <p:sldId id="476" r:id="rId5"/>
    <p:sldId id="479" r:id="rId6"/>
    <p:sldId id="469" r:id="rId7"/>
    <p:sldId id="477" r:id="rId8"/>
    <p:sldId id="466" r:id="rId9"/>
    <p:sldId id="475" r:id="rId10"/>
    <p:sldId id="480" r:id="rId11"/>
    <p:sldId id="471" r:id="rId12"/>
    <p:sldId id="473" r:id="rId13"/>
    <p:sldId id="474" r:id="rId14"/>
    <p:sldId id="472" r:id="rId15"/>
    <p:sldId id="478" r:id="rId16"/>
  </p:sldIdLst>
  <p:sldSz cx="9144000" cy="5143500" type="screen16x9"/>
  <p:notesSz cx="9942513" cy="6761163"/>
  <p:embeddedFontLst>
    <p:embeddedFont>
      <p:font typeface="Segoe UI Light" panose="020B0502040204020203" pitchFamily="34" charset="0"/>
      <p:regular r:id="rId19"/>
      <p: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7" pos="385">
          <p15:clr>
            <a:srgbClr val="A4A3A4"/>
          </p15:clr>
        </p15:guide>
        <p15:guide id="8" pos="5375">
          <p15:clr>
            <a:srgbClr val="A4A3A4"/>
          </p15:clr>
        </p15:guide>
        <p15:guide id="9" pos="2517" userDrawn="1">
          <p15:clr>
            <a:srgbClr val="A4A3A4"/>
          </p15:clr>
        </p15:guide>
        <p15:guide id="10" orient="horz" pos="2534" userDrawn="1">
          <p15:clr>
            <a:srgbClr val="A4A3A4"/>
          </p15:clr>
        </p15:guide>
        <p15:guide id="11" orient="horz" pos="2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30">
          <p15:clr>
            <a:srgbClr val="A4A3A4"/>
          </p15:clr>
        </p15:guide>
        <p15:guide id="4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4A7"/>
    <a:srgbClr val="E3D0C7"/>
    <a:srgbClr val="CCA898"/>
    <a:srgbClr val="8D1F09"/>
    <a:srgbClr val="9C674E"/>
    <a:srgbClr val="AF765D"/>
    <a:srgbClr val="7F7F7F"/>
    <a:srgbClr val="942825"/>
    <a:srgbClr val="C89C8E"/>
    <a:srgbClr val="A63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6395" autoAdjust="0"/>
  </p:normalViewPr>
  <p:slideViewPr>
    <p:cSldViewPr>
      <p:cViewPr varScale="1">
        <p:scale>
          <a:sx n="146" d="100"/>
          <a:sy n="146" d="100"/>
        </p:scale>
        <p:origin x="846" y="126"/>
      </p:cViewPr>
      <p:guideLst>
        <p:guide pos="2880"/>
        <p:guide pos="385"/>
        <p:guide pos="5375"/>
        <p:guide pos="2517"/>
        <p:guide orient="horz" pos="2534"/>
        <p:guide orient="horz" pos="26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A6F55-19BD-47B0-A90A-AD0486597D73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622D-BA43-409D-8B3D-4D0AB10F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7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435C9-6653-4B43-8B59-3D76BF9B80E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7800" y="506413"/>
            <a:ext cx="450691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5C0C-0FA6-4B32-9CAD-79ABD974D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941C1-E526-41B0-AA77-789D90D058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86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941C1-E526-41B0-AA77-789D90D058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53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941C1-E526-41B0-AA77-789D90D058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6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21F4-9E78-4003-BECE-7F0906F2E4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1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75C0C-0FA6-4B32-9CAD-79ABD974D1D7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38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95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нформац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6E081-EB60-40C4-8712-7C5B4A6D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64" y="583053"/>
            <a:ext cx="7886701" cy="446854"/>
          </a:xfr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7DA22-FB47-4F92-8A34-8AA50EA9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63" y="1329612"/>
            <a:ext cx="7886700" cy="3263504"/>
          </a:xfr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36122F-86AB-41EC-A2E4-7738CE81E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EBD83-6507-48CD-B214-6D280CDD5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05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4">
          <p15:clr>
            <a:srgbClr val="FBAE40"/>
          </p15:clr>
        </p15:guide>
        <p15:guide id="4" orient="horz" pos="4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7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5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8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9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3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02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19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56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19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9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02E-BD45-44E9-82B3-92BF0857F62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90A36-7B65-4E2A-AE0F-D8F450D79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0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pn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5" Type="http://schemas.openxmlformats.org/officeDocument/2006/relationships/image" Target="../media/image1.jpe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1.jpeg"/><Relationship Id="rId3" Type="http://schemas.openxmlformats.org/officeDocument/2006/relationships/hyperlink" Target="https://forms.yandex.ru/u/642af1932530c2107d3331ea/" TargetMode="External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8.jpeg"/><Relationship Id="rId4" Type="http://schemas.openxmlformats.org/officeDocument/2006/relationships/hyperlink" Target="https://yandex.ru/profi/career?locations=%D0%AF%D1%80%D0%BE%D1%81%D0%BB%D0%B0%D0%B2%D1%81%D0%BA%D0%B0%D1%8F+%D0%BE%D0%B1%D0%BB%D0%B0%D1%81%D1%82%D1%8C" TargetMode="External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regulation.gov.ru/Regulation/Npa/PublicView?npaID=139677" TargetMode="Externa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sp.gov.ru/nmp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prf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hyperlink" Target="http://www.yarregion.ru/depts/der/Pages/Promishlennost/FRP.aspx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&#1088;&#1094;&#1082;76.&#1088;&#1092;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557369"/>
            <a:ext cx="9036496" cy="246629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15.02.2024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2843808" y="4443958"/>
            <a:ext cx="355671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11" name="Овал 10"/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2" descr="D:\Проекты\_ЯО\2017_05_17 Меры\work\0330866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836993" y="362290"/>
            <a:ext cx="1745189" cy="366662"/>
          </a:xfrm>
          <a:prstGeom prst="rect">
            <a:avLst/>
          </a:prstGeom>
          <a:noFill/>
        </p:spPr>
        <p:txBody>
          <a:bodyPr wrap="square" lIns="61362" tIns="30682" rIns="61362" bIns="30682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ЯРОСЛАВСКАЯ</a:t>
            </a:r>
          </a:p>
          <a:p>
            <a:pPr>
              <a:lnSpc>
                <a:spcPct val="9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3300" y="1748493"/>
            <a:ext cx="8143240" cy="1354625"/>
          </a:xfrm>
          <a:prstGeom prst="rect">
            <a:avLst/>
          </a:prstGeom>
        </p:spPr>
        <p:txBody>
          <a:bodyPr wrap="square" lIns="61362" tIns="30682" rIns="61362" bIns="30682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4282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МЕРЫ ПОДДЕРЖКИ СУБЪЕКТОВ ДЕЯТЕЛЬНОСТИ В СФЕРЕ ПРОМЫШЛЕННОСТИ</a:t>
            </a:r>
            <a:endParaRPr lang="ru-RU" sz="2800" b="1" dirty="0">
              <a:solidFill>
                <a:srgbClr val="942825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28" t="36188" r="49462" b="34517"/>
          <a:stretch/>
        </p:blipFill>
        <p:spPr>
          <a:xfrm>
            <a:off x="7291624" y="125067"/>
            <a:ext cx="1368152" cy="80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4" name="Группа 7">
            <a:extLst>
              <a:ext uri="{FF2B5EF4-FFF2-40B4-BE49-F238E27FC236}">
                <a16:creationId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307BCAB-9FBB-4307-91B1-BDD96FB2C6BE}"/>
              </a:ext>
            </a:extLst>
          </p:cNvPr>
          <p:cNvSpPr txBox="1"/>
          <p:nvPr/>
        </p:nvSpPr>
        <p:spPr>
          <a:xfrm>
            <a:off x="878188" y="410874"/>
            <a:ext cx="391551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КООПЕРАЦИОННЫХ СВЯЗЕЙ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789194" y="237235"/>
            <a:ext cx="3864187" cy="4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36" tIns="41968" rIns="83936" bIns="41968">
            <a:spAutoFit/>
          </a:bodyPr>
          <a:lstStyle/>
          <a:p>
            <a:pPr>
              <a:defRPr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КООРДИНАЦИОННЫЙ СОВЕТ ПО ПРОИЗВОДСТВЕННОЙ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КООПЕРАЦИИ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242360" y="180146"/>
            <a:ext cx="538524" cy="550074"/>
          </a:xfrm>
          <a:prstGeom prst="ellipse">
            <a:avLst/>
          </a:prstGeom>
          <a:solidFill>
            <a:srgbClr val="D0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pic>
        <p:nvPicPr>
          <p:cNvPr id="28" name="Picture 5" descr="D:\Проекты\меры поддержки пром-ти\work\handshake-outline.pn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40000"/>
          </a:blip>
          <a:stretch>
            <a:fillRect/>
          </a:stretch>
        </p:blipFill>
        <p:spPr bwMode="auto">
          <a:xfrm>
            <a:off x="5338027" y="285041"/>
            <a:ext cx="347193" cy="34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552712" y="2745759"/>
            <a:ext cx="3188264" cy="1777129"/>
          </a:xfrm>
          <a:prstGeom prst="rect">
            <a:avLst/>
          </a:prstGeom>
          <a:noFill/>
          <a:ln w="9525">
            <a:solidFill>
              <a:srgbClr val="8A8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36" tIns="41968" rIns="83936" bIns="41968" rtlCol="0" anchor="ctr"/>
          <a:lstStyle/>
          <a:p>
            <a:pPr algn="just"/>
            <a:endParaRPr lang="ru-RU" dirty="0"/>
          </a:p>
        </p:txBody>
      </p:sp>
      <p:sp>
        <p:nvSpPr>
          <p:cNvPr id="30" name="Прямоугольник 26"/>
          <p:cNvSpPr>
            <a:spLocks noChangeArrowheads="1"/>
          </p:cNvSpPr>
          <p:nvPr/>
        </p:nvSpPr>
        <p:spPr bwMode="auto">
          <a:xfrm>
            <a:off x="1326731" y="2571750"/>
            <a:ext cx="1604339" cy="300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3936" tIns="41968" rIns="83936" bIns="41968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95736" y="2973058"/>
            <a:ext cx="1398312" cy="929725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83936" tIns="41968" rIns="83936" bIns="41968" numCol="1" anchor="t" anchorCtr="0" compatLnSpc="1">
            <a:prstTxWarp prst="textNoShape">
              <a:avLst/>
            </a:prstTxWarp>
          </a:bodyPr>
          <a:lstStyle/>
          <a:p>
            <a:pPr defTabSz="839376">
              <a:defRPr/>
            </a:pPr>
            <a:endParaRPr lang="ru-RU" sz="1700" kern="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37285" y="3118740"/>
            <a:ext cx="669649" cy="429465"/>
          </a:xfrm>
          <a:prstGeom prst="rect">
            <a:avLst/>
          </a:prstGeom>
        </p:spPr>
        <p:txBody>
          <a:bodyPr wrap="none" lIns="83936" tIns="41968" rIns="83936" bIns="41968">
            <a:spAutoFit/>
          </a:bodyPr>
          <a:lstStyle/>
          <a:p>
            <a:pPr algn="ctr" defTabSz="839376">
              <a:lnSpc>
                <a:spcPct val="80000"/>
              </a:lnSpc>
            </a:pPr>
            <a:r>
              <a:rPr lang="ru-RU" sz="2800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5,6</a:t>
            </a:r>
            <a:endParaRPr lang="ru-RU" sz="2800" b="1" dirty="0">
              <a:solidFill>
                <a:srgbClr val="802723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00920" y="3514998"/>
            <a:ext cx="1049945" cy="269422"/>
          </a:xfrm>
          <a:prstGeom prst="rect">
            <a:avLst/>
          </a:prstGeom>
        </p:spPr>
        <p:txBody>
          <a:bodyPr wrap="none" lIns="83936" tIns="41968" rIns="83936" bIns="41968">
            <a:spAutoFit/>
          </a:bodyPr>
          <a:lstStyle/>
          <a:p>
            <a:pPr algn="ctr" defTabSz="839376">
              <a:lnSpc>
                <a:spcPct val="80000"/>
              </a:lnSpc>
            </a:pPr>
            <a:r>
              <a:rPr lang="ru-RU" sz="1500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млрд руб.</a:t>
            </a:r>
            <a:endParaRPr lang="ru-RU" sz="1500" dirty="0">
              <a:solidFill>
                <a:srgbClr val="80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28938" y="3981169"/>
            <a:ext cx="1506958" cy="454088"/>
          </a:xfrm>
          <a:prstGeom prst="rect">
            <a:avLst/>
          </a:prstGeom>
        </p:spPr>
        <p:txBody>
          <a:bodyPr wrap="square" lIns="83936" tIns="41968" rIns="83936" bIns="41968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</a:p>
          <a:p>
            <a:pPr algn="ctr"/>
            <a:r>
              <a: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5416" y="2973058"/>
            <a:ext cx="1398312" cy="929725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83936" tIns="41968" rIns="83936" bIns="41968" numCol="1" anchor="t" anchorCtr="0" compatLnSpc="1">
            <a:prstTxWarp prst="textNoShape">
              <a:avLst/>
            </a:prstTxWarp>
          </a:bodyPr>
          <a:lstStyle/>
          <a:p>
            <a:pPr defTabSz="839376">
              <a:defRPr/>
            </a:pPr>
            <a:endParaRPr lang="ru-RU" sz="1700" kern="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16467" y="3242755"/>
            <a:ext cx="770638" cy="429465"/>
          </a:xfrm>
          <a:prstGeom prst="rect">
            <a:avLst/>
          </a:prstGeom>
        </p:spPr>
        <p:txBody>
          <a:bodyPr wrap="none" lIns="83936" tIns="41968" rIns="83936" bIns="41968">
            <a:spAutoFit/>
          </a:bodyPr>
          <a:lstStyle/>
          <a:p>
            <a:pPr algn="ctr" defTabSz="839376">
              <a:lnSpc>
                <a:spcPct val="80000"/>
              </a:lnSpc>
            </a:pPr>
            <a:r>
              <a:rPr lang="ru-RU" sz="2800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136</a:t>
            </a:r>
            <a:endParaRPr lang="ru-RU" sz="2800" b="1" dirty="0">
              <a:solidFill>
                <a:srgbClr val="802723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5811" y="4100381"/>
            <a:ext cx="1697521" cy="269422"/>
          </a:xfrm>
          <a:prstGeom prst="rect">
            <a:avLst/>
          </a:prstGeom>
        </p:spPr>
        <p:txBody>
          <a:bodyPr wrap="square" lIns="83936" tIns="41968" rIns="83936" bIns="41968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2712" y="1287608"/>
            <a:ext cx="3188264" cy="1140494"/>
          </a:xfrm>
          <a:prstGeom prst="rect">
            <a:avLst/>
          </a:prstGeom>
          <a:noFill/>
          <a:ln w="9525">
            <a:solidFill>
              <a:srgbClr val="8A8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36" tIns="41968" rIns="83936" bIns="41968" rtlCol="0" anchor="ctr"/>
          <a:lstStyle/>
          <a:p>
            <a:pPr algn="just"/>
            <a:endParaRPr lang="ru-RU" dirty="0"/>
          </a:p>
        </p:txBody>
      </p:sp>
      <p:sp>
        <p:nvSpPr>
          <p:cNvPr id="39" name="Прямоугольник 26"/>
          <p:cNvSpPr>
            <a:spLocks noChangeArrowheads="1"/>
          </p:cNvSpPr>
          <p:nvPr/>
        </p:nvSpPr>
        <p:spPr bwMode="auto">
          <a:xfrm>
            <a:off x="1326731" y="1131590"/>
            <a:ext cx="1604339" cy="300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3936" tIns="41968" rIns="83936" bIns="41968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75656" y="1501996"/>
            <a:ext cx="1296144" cy="563029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83936" tIns="41968" rIns="83936" bIns="41968" numCol="1" anchor="t" anchorCtr="0" compatLnSpc="1">
            <a:prstTxWarp prst="textNoShape">
              <a:avLst/>
            </a:prstTxWarp>
          </a:bodyPr>
          <a:lstStyle/>
          <a:p>
            <a:pPr defTabSz="839376">
              <a:defRPr/>
            </a:pPr>
            <a:endParaRPr lang="ru-RU" sz="1700" kern="0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8216" y="1563609"/>
            <a:ext cx="613544" cy="429465"/>
          </a:xfrm>
          <a:prstGeom prst="rect">
            <a:avLst/>
          </a:prstGeom>
        </p:spPr>
        <p:txBody>
          <a:bodyPr wrap="none" lIns="83936" tIns="41968" rIns="83936" bIns="41968">
            <a:spAutoFit/>
          </a:bodyPr>
          <a:lstStyle/>
          <a:p>
            <a:pPr algn="ctr" defTabSz="839376">
              <a:lnSpc>
                <a:spcPct val="80000"/>
              </a:lnSpc>
            </a:pPr>
            <a:r>
              <a:rPr lang="ru-RU" sz="2800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24</a:t>
            </a:r>
            <a:r>
              <a:rPr lang="ru-RU" sz="1200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ru-RU" sz="1200" b="1" dirty="0">
              <a:solidFill>
                <a:srgbClr val="802723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2123208"/>
            <a:ext cx="1296144" cy="232488"/>
          </a:xfrm>
          <a:prstGeom prst="rect">
            <a:avLst/>
          </a:prstGeom>
        </p:spPr>
        <p:txBody>
          <a:bodyPr wrap="square" lIns="83936" tIns="41968" rIns="83936" bIns="41968">
            <a:spAutoFit/>
          </a:bodyPr>
          <a:lstStyle/>
          <a:p>
            <a:pPr algn="ctr" defTabSz="839376">
              <a:lnSpc>
                <a:spcPct val="80000"/>
              </a:lnSpc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2017–2023 гг.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2" descr="http://assets.compmechlab.ru/events_tb/logo-satur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12792"/>
          <a:stretch/>
        </p:blipFill>
        <p:spPr bwMode="auto">
          <a:xfrm>
            <a:off x="5627914" y="3832576"/>
            <a:ext cx="1252880" cy="6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www.kovrik.ru/files/watermark/%D0%93%D0%B0%D0%B7%D0%BF%D1%80%D0%BE%D0%BC%D0%BD%D0%B5%D1%84%D1%82%D1%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24" y="3876351"/>
            <a:ext cx="1061474" cy="5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/>
          <p:nvPr/>
        </p:nvPicPr>
        <p:blipFill rotWithShape="1">
          <a:blip r:embed="rId7" cstate="print"/>
          <a:srcRect l="17957" t="19068" r="68873" b="74050"/>
          <a:stretch/>
        </p:blipFill>
        <p:spPr bwMode="auto">
          <a:xfrm>
            <a:off x="4395645" y="1505484"/>
            <a:ext cx="1493522" cy="366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6" descr="http://endowmentpstgu.ru/media/k2/items/cache/af2ef6a0e2c9c528b09655df79f3b312_X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11" y="1853833"/>
            <a:ext cx="1109585" cy="4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://armtorg.ru/uploads/news-add/2016-08/30/6407057d0dd161ae8324e2ce8ccb4a1a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6" b="25284"/>
          <a:stretch/>
        </p:blipFill>
        <p:spPr bwMode="auto">
          <a:xfrm>
            <a:off x="6740092" y="1402177"/>
            <a:ext cx="1691440" cy="5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4211960" y="1281690"/>
            <a:ext cx="4367858" cy="3241198"/>
          </a:xfrm>
          <a:prstGeom prst="rect">
            <a:avLst/>
          </a:prstGeom>
          <a:noFill/>
          <a:ln w="9525">
            <a:solidFill>
              <a:srgbClr val="8A8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57" name="Прямоугольник 26"/>
          <p:cNvSpPr>
            <a:spLocks noChangeArrowheads="1"/>
          </p:cNvSpPr>
          <p:nvPr/>
        </p:nvSpPr>
        <p:spPr bwMode="auto">
          <a:xfrm>
            <a:off x="5761167" y="1131958"/>
            <a:ext cx="154713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ПОСТАВЩИКИ</a:t>
            </a:r>
          </a:p>
        </p:txBody>
      </p:sp>
      <p:pic>
        <p:nvPicPr>
          <p:cNvPr id="58" name="Picture 6" descr="http://1c83.ru/upload/iblock/c47/c47e8eaae164c3ca1aa0ed4f11704868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0" b="41079"/>
          <a:stretch/>
        </p:blipFill>
        <p:spPr bwMode="auto">
          <a:xfrm>
            <a:off x="5812813" y="3381501"/>
            <a:ext cx="682863" cy="32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investlife.ru/wp-content/uploads/2015/05/logo-transneft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2" y="1948180"/>
            <a:ext cx="985626" cy="41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upload.wikimedia.org/wikipedia/commons/thumb/b/b8/RZD.svg/1600px-RZD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04" y="2490747"/>
            <a:ext cx="1812123" cy="3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s://simg.sputnik.ru/?key=0c2ba1c029006a28e7508052d2e1302660c0104d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t="21477" r="14837" b="27265"/>
          <a:stretch/>
        </p:blipFill>
        <p:spPr bwMode="auto">
          <a:xfrm>
            <a:off x="4227420" y="2732108"/>
            <a:ext cx="2216540" cy="66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tradernet.com/data/blogs/users/1030255/1566314546_1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4509"/>
          <a:stretch/>
        </p:blipFill>
        <p:spPr bwMode="auto">
          <a:xfrm>
            <a:off x="4333946" y="3326565"/>
            <a:ext cx="1463282" cy="4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shumilova\Desktop\1527498089_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732105"/>
            <a:ext cx="1336267" cy="4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mospodarok.su/upload/iblock/34a/34a8d4ac63193e23f0d147ec315f437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29" y="2820554"/>
            <a:ext cx="506011" cy="5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s://static.tildacdn.com/tild3363-3461-4535-b066-316130383138/logo2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6" b="15715"/>
          <a:stretch/>
        </p:blipFill>
        <p:spPr bwMode="auto">
          <a:xfrm>
            <a:off x="6662796" y="2198583"/>
            <a:ext cx="1049550" cy="4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7376" r="67663" b="88317"/>
          <a:stretch/>
        </p:blipFill>
        <p:spPr bwMode="auto">
          <a:xfrm>
            <a:off x="6762532" y="3460770"/>
            <a:ext cx="1709546" cy="3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https://neftegaz.ru/upload/iblock/abb/abb7c94cb999c18f00ae7a20abeb034c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8" b="34644"/>
          <a:stretch/>
        </p:blipFill>
        <p:spPr bwMode="auto">
          <a:xfrm>
            <a:off x="6948266" y="3997510"/>
            <a:ext cx="1608981" cy="3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0630" y="2032899"/>
            <a:ext cx="572072" cy="7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851870" y="356664"/>
            <a:ext cx="709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«ПРОФЕССИОНАЛИТЕТ»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13664" y="945354"/>
            <a:ext cx="33590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Segoe UI Light" panose="020B0502040204020203" pitchFamily="34" charset="0"/>
              </a:rPr>
              <a:t>Грант из федерального бюджета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6785795" y="835273"/>
            <a:ext cx="1662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891A1C"/>
                </a:solidFill>
                <a:latin typeface="Segoe UI Light" panose="020B0502040204020203" pitchFamily="34" charset="0"/>
              </a:rPr>
              <a:t>100 </a:t>
            </a:r>
            <a:r>
              <a:rPr lang="ru-RU" sz="900" dirty="0">
                <a:solidFill>
                  <a:srgbClr val="891A1C"/>
                </a:solidFill>
                <a:latin typeface="Segoe UI Light" panose="020B0502040204020203" pitchFamily="34" charset="0"/>
              </a:rPr>
              <a:t>млн руб.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982C704-6261-494C-B891-1DF97F715D45}"/>
              </a:ext>
            </a:extLst>
          </p:cNvPr>
          <p:cNvSpPr txBox="1"/>
          <p:nvPr/>
        </p:nvSpPr>
        <p:spPr>
          <a:xfrm>
            <a:off x="171585" y="904895"/>
            <a:ext cx="3355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Segoe UI Light" panose="020B0502040204020203" pitchFamily="34" charset="0"/>
              </a:rPr>
              <a:t>Создание образовательно-производственных центров (кластеров) на базе колледжей во взаимодействии с предприятиями</a:t>
            </a:r>
          </a:p>
        </p:txBody>
      </p:sp>
      <p:sp>
        <p:nvSpPr>
          <p:cNvPr id="143" name="Овал 142"/>
          <p:cNvSpPr/>
          <p:nvPr/>
        </p:nvSpPr>
        <p:spPr>
          <a:xfrm>
            <a:off x="3621995" y="915566"/>
            <a:ext cx="420329" cy="420329"/>
          </a:xfrm>
          <a:prstGeom prst="ellipse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8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3429" t="7135" r="12861" b="20506"/>
          <a:stretch>
            <a:fillRect/>
          </a:stretch>
        </p:blipFill>
        <p:spPr bwMode="auto">
          <a:xfrm flipH="1">
            <a:off x="3676324" y="982705"/>
            <a:ext cx="286636" cy="28138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48" y="171590"/>
            <a:ext cx="673889" cy="610269"/>
          </a:xfrm>
          <a:prstGeom prst="rect">
            <a:avLst/>
          </a:prstGeom>
        </p:spPr>
      </p:pic>
      <p:cxnSp>
        <p:nvCxnSpPr>
          <p:cNvPr id="72" name="Прямая соединительная линия 71"/>
          <p:cNvCxnSpPr/>
          <p:nvPr/>
        </p:nvCxnSpPr>
        <p:spPr>
          <a:xfrm>
            <a:off x="271932" y="1516226"/>
            <a:ext cx="3696" cy="121409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71932" y="2916749"/>
            <a:ext cx="606" cy="123292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52486" y="1463324"/>
            <a:ext cx="3198169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05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БИОФАРМАЦЕВТИЧЕСКОЕ ПРОИЗВОДСТВО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61152" y="2875601"/>
            <a:ext cx="2816942" cy="25391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105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МАШИНОСТРОЕНИЕ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352486" y="1685459"/>
            <a:ext cx="2825608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26873" y="3094783"/>
            <a:ext cx="2731087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un6-22.userapi.com/s/v1/ig2/kmYBYLx9BSbALNurXxcOveaxT1VfdPtdXZ5IC7aZUeKCvTOKeuLWOGk4z0NhlSuNBtJacatDGldn1swAPdtKSNv7.jpg?size=694x694&amp;quality=95&amp;crop=198,227,694,694&amp;ava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40" y="1750548"/>
            <a:ext cx="460244" cy="4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harmmedprom.ru/wp-content/uploads/2021/03/r-farm_4309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20332" r="4053" b="22901"/>
          <a:stretch/>
        </p:blipFill>
        <p:spPr bwMode="auto">
          <a:xfrm>
            <a:off x="397279" y="1744675"/>
            <a:ext cx="1008126" cy="4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люс 82"/>
          <p:cNvSpPr/>
          <p:nvPr/>
        </p:nvSpPr>
        <p:spPr>
          <a:xfrm>
            <a:off x="1399671" y="1837735"/>
            <a:ext cx="341639" cy="305669"/>
          </a:xfrm>
          <a:prstGeom prst="mathPlu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39" y="1744318"/>
            <a:ext cx="292177" cy="454430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397279" y="2326918"/>
            <a:ext cx="2760680" cy="313500"/>
          </a:xfrm>
          <a:prstGeom prst="rect">
            <a:avLst/>
          </a:prstGeom>
          <a:noFill/>
          <a:ln w="9525">
            <a:solidFill>
              <a:srgbClr val="8A8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52" tIns="31476" rIns="62952" bIns="31476" rtlCol="0" anchor="ctr"/>
          <a:lstStyle/>
          <a:p>
            <a:pPr algn="just"/>
            <a:endParaRPr lang="ru-RU" sz="13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7" name="Прямоугольник 26"/>
          <p:cNvSpPr>
            <a:spLocks noChangeArrowheads="1"/>
          </p:cNvSpPr>
          <p:nvPr/>
        </p:nvSpPr>
        <p:spPr bwMode="auto">
          <a:xfrm>
            <a:off x="1083903" y="2192217"/>
            <a:ext cx="1273141" cy="2251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2952" tIns="31476" rIns="62952" bIns="31476">
            <a:spAutoFit/>
          </a:bodyPr>
          <a:lstStyle/>
          <a:p>
            <a:pPr algn="ctr"/>
            <a:r>
              <a:rPr lang="ru-RU" altLang="ru-RU" sz="105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Объем поддержки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97279" y="2383429"/>
            <a:ext cx="2654531" cy="285166"/>
          </a:xfrm>
          <a:prstGeom prst="rect">
            <a:avLst/>
          </a:prstGeom>
        </p:spPr>
        <p:txBody>
          <a:bodyPr wrap="square" lIns="62952" tIns="31476" rIns="62952" bIns="31476">
            <a:spAutoFit/>
          </a:bodyPr>
          <a:lstStyle/>
          <a:p>
            <a:pPr algn="ctr" defTabSz="629532">
              <a:lnSpc>
                <a:spcPct val="80000"/>
              </a:lnSpc>
            </a:pPr>
            <a:r>
              <a:rPr lang="ru-RU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155 </a:t>
            </a:r>
            <a:r>
              <a:rPr lang="ru-RU" sz="105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млн руб.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94993" y="3833392"/>
            <a:ext cx="2762966" cy="316278"/>
          </a:xfrm>
          <a:prstGeom prst="rect">
            <a:avLst/>
          </a:prstGeom>
          <a:noFill/>
          <a:ln w="9525">
            <a:solidFill>
              <a:srgbClr val="8A8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52" tIns="31476" rIns="62952" bIns="31476" rtlCol="0" anchor="ctr"/>
          <a:lstStyle/>
          <a:p>
            <a:pPr algn="just"/>
            <a:endParaRPr lang="ru-RU" sz="13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9" name="Прямоугольник 26"/>
          <p:cNvSpPr>
            <a:spLocks noChangeArrowheads="1"/>
          </p:cNvSpPr>
          <p:nvPr/>
        </p:nvSpPr>
        <p:spPr bwMode="auto">
          <a:xfrm>
            <a:off x="1081617" y="3698691"/>
            <a:ext cx="1273141" cy="2251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2952" tIns="31476" rIns="62952" bIns="31476">
            <a:spAutoFit/>
          </a:bodyPr>
          <a:lstStyle/>
          <a:p>
            <a:pPr algn="ctr"/>
            <a:r>
              <a:rPr lang="ru-RU" altLang="ru-RU" sz="105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Объем поддержки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94993" y="3889903"/>
            <a:ext cx="2654531" cy="285166"/>
          </a:xfrm>
          <a:prstGeom prst="rect">
            <a:avLst/>
          </a:prstGeom>
        </p:spPr>
        <p:txBody>
          <a:bodyPr wrap="square" lIns="62952" tIns="31476" rIns="62952" bIns="31476">
            <a:spAutoFit/>
          </a:bodyPr>
          <a:lstStyle/>
          <a:p>
            <a:pPr algn="ctr" defTabSz="629532">
              <a:lnSpc>
                <a:spcPct val="80000"/>
              </a:lnSpc>
            </a:pPr>
            <a:r>
              <a:rPr lang="ru-RU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120 </a:t>
            </a:r>
            <a:r>
              <a:rPr lang="ru-RU" sz="105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млн руб.</a:t>
            </a: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41" y="3161638"/>
            <a:ext cx="292177" cy="454430"/>
          </a:xfrm>
          <a:prstGeom prst="rect">
            <a:avLst/>
          </a:prstGeom>
        </p:spPr>
      </p:pic>
      <p:pic>
        <p:nvPicPr>
          <p:cNvPr id="1030" name="Picture 6" descr="https://cs-fleet.ru/d/yamz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1" y="3073645"/>
            <a:ext cx="1115378" cy="4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22.stpulscen.ru/images/product/199/886/610_big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4" b="37477"/>
          <a:stretch/>
        </p:blipFill>
        <p:spPr bwMode="auto">
          <a:xfrm>
            <a:off x="343385" y="3463126"/>
            <a:ext cx="1099464" cy="2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Плюс 149"/>
          <p:cNvSpPr/>
          <p:nvPr/>
        </p:nvSpPr>
        <p:spPr>
          <a:xfrm>
            <a:off x="1397385" y="3248197"/>
            <a:ext cx="341639" cy="305669"/>
          </a:xfrm>
          <a:prstGeom prst="mathPlu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34" name="Picture 10" descr="https://sun6-22.userapi.com/s/v1/if1/94VcDQ3csHLmiW-w0OZ9uP2qAq4GOIGIsjtNFbY2sbPmQQyQBy8babs8MrD-5s0yIS6JxhtG.jpg?size=1320x1321&amp;quality=96&amp;crop=112,0,1320,1321&amp;ava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23" y="3182012"/>
            <a:ext cx="459038" cy="4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Плюс 150"/>
          <p:cNvSpPr/>
          <p:nvPr/>
        </p:nvSpPr>
        <p:spPr>
          <a:xfrm>
            <a:off x="2171196" y="1837735"/>
            <a:ext cx="341639" cy="305669"/>
          </a:xfrm>
          <a:prstGeom prst="mathPlu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2" name="Плюс 151"/>
          <p:cNvSpPr/>
          <p:nvPr/>
        </p:nvSpPr>
        <p:spPr>
          <a:xfrm>
            <a:off x="2276066" y="3248197"/>
            <a:ext cx="341639" cy="305669"/>
          </a:xfrm>
          <a:prstGeom prst="mathPlu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3706554" y="2749815"/>
            <a:ext cx="5430086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ПРЕИМУЩЕСТВА ДЛЯ РАБОТОДАТЕЛЯ</a:t>
            </a:r>
          </a:p>
          <a:p>
            <a:endParaRPr lang="ru-RU" sz="600" b="1" dirty="0">
              <a:solidFill>
                <a:srgbClr val="80272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282828"/>
                </a:solidFill>
                <a:latin typeface="Golos-Regular"/>
              </a:rPr>
              <a:t>Планирование количественной и качественной потребности в кадрах «под ключ»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282828"/>
                </a:solidFill>
                <a:latin typeface="Golos-Regular"/>
              </a:rPr>
              <a:t>Образовательные программы, содержание которых отражает производственные потребности предприятия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282828"/>
                </a:solidFill>
                <a:latin typeface="Golos-Regular"/>
              </a:rPr>
              <a:t>Обучение с использованием современного производственного оборудования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282828"/>
                </a:solidFill>
                <a:latin typeface="Golos-Regular"/>
              </a:rPr>
              <a:t>Заключение целевых договоров между обучающимися и предприятием-работодателем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282828"/>
                </a:solidFill>
                <a:latin typeface="Golos-Regular"/>
              </a:rPr>
              <a:t>Высвобождение непрофильных активов в виде учебных центров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282828"/>
                </a:solidFill>
                <a:latin typeface="Golos-Regular"/>
              </a:rPr>
              <a:t>Участие в управлении образовательной организацией и формировании образовательных программ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282828"/>
                </a:solidFill>
                <a:latin typeface="Golos-Regular"/>
              </a:rPr>
              <a:t>Повышение производительности труда и контроль качества подготовки кадров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282828"/>
                </a:solidFill>
                <a:latin typeface="Golos-Regular"/>
              </a:rPr>
              <a:t>Инвестиционный налоговый вычет (прорабатывается на уровне региона)</a:t>
            </a: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>
            <a:off x="3550655" y="2875601"/>
            <a:ext cx="0" cy="2079767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148644" y="4353356"/>
            <a:ext cx="30984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25" b="1" dirty="0">
                <a:solidFill>
                  <a:srgbClr val="891A1C"/>
                </a:solidFill>
                <a:latin typeface="Segoe UI Light" panose="020B0502040204020203" pitchFamily="34" charset="0"/>
              </a:rPr>
              <a:t>ПЛАНЫ:</a:t>
            </a:r>
          </a:p>
          <a:p>
            <a:pPr algn="ctr"/>
            <a:r>
              <a:rPr lang="ru-RU" sz="825" dirty="0">
                <a:solidFill>
                  <a:srgbClr val="891A1C"/>
                </a:solidFill>
                <a:latin typeface="Segoe UI Light" panose="020B0502040204020203" pitchFamily="34" charset="0"/>
              </a:rPr>
              <a:t>ВОВЛЕЧЕНИЕ ПРЕДПРИЯТИЙ-ПАРТНЕРОВ В ДЕЙСТВУЮЩИЕ КЛАСТЕРЫ, СОЗДАНИЕ НОВЫХ КЛАСТЕРОВ </a:t>
            </a:r>
          </a:p>
          <a:p>
            <a:pPr algn="ctr"/>
            <a:r>
              <a:rPr lang="ru-RU" sz="825" dirty="0">
                <a:solidFill>
                  <a:srgbClr val="891A1C"/>
                </a:solidFill>
                <a:latin typeface="Segoe UI Light" panose="020B0502040204020203" pitchFamily="34" charset="0"/>
              </a:rPr>
              <a:t>И ПРИВЛЕЧЕНИЕ ВНЕБЮДЖЕТНОГО ФИНАНСИРОВАНИЯ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5455" y="4346229"/>
            <a:ext cx="2902505" cy="609139"/>
          </a:xfrm>
          <a:prstGeom prst="rect">
            <a:avLst/>
          </a:prstGeom>
          <a:noFill/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952" tIns="31476" rIns="62952" bIns="31476" rtlCol="0" anchor="ctr"/>
          <a:lstStyle/>
          <a:p>
            <a:pPr algn="just"/>
            <a:endParaRPr lang="ru-RU" sz="13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678774" y="1523899"/>
            <a:ext cx="1394092" cy="106847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4621613" y="1669665"/>
            <a:ext cx="335921" cy="362999"/>
          </a:xfrm>
          <a:prstGeom prst="ellipse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61" name="Группа 60"/>
          <p:cNvGrpSpPr/>
          <p:nvPr/>
        </p:nvGrpSpPr>
        <p:grpSpPr>
          <a:xfrm>
            <a:off x="3823787" y="1675189"/>
            <a:ext cx="363570" cy="362999"/>
            <a:chOff x="1183285" y="5579179"/>
            <a:chExt cx="484760" cy="483998"/>
          </a:xfrm>
        </p:grpSpPr>
        <p:sp>
          <p:nvSpPr>
            <p:cNvPr id="62" name="Овал 61"/>
            <p:cNvSpPr/>
            <p:nvPr/>
          </p:nvSpPr>
          <p:spPr>
            <a:xfrm>
              <a:off x="1183285" y="5579179"/>
              <a:ext cx="484760" cy="483998"/>
            </a:xfrm>
            <a:prstGeom prst="ellipse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64" name="Picture 2" descr="https://cdn-icons-png.flaticon.com/512/2201/220155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865" y="5643853"/>
              <a:ext cx="295853" cy="29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3416555" y="2047676"/>
            <a:ext cx="121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образовательная </a:t>
            </a:r>
          </a:p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организация</a:t>
            </a:r>
          </a:p>
        </p:txBody>
      </p:sp>
      <p:pic>
        <p:nvPicPr>
          <p:cNvPr id="66" name="Picture 2" descr="http://cdn.onlinewebfonts.com/svg/img_5469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47" y="1727265"/>
            <a:ext cx="251513" cy="22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4191837" y="2101156"/>
            <a:ext cx="12192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предприятие</a:t>
            </a:r>
          </a:p>
        </p:txBody>
      </p:sp>
      <p:sp>
        <p:nvSpPr>
          <p:cNvPr id="69" name="Плюс 68"/>
          <p:cNvSpPr/>
          <p:nvPr/>
        </p:nvSpPr>
        <p:spPr>
          <a:xfrm>
            <a:off x="4226987" y="1713794"/>
            <a:ext cx="341639" cy="305669"/>
          </a:xfrm>
          <a:prstGeom prst="mathPlu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0" name="Нашивка 56"/>
          <p:cNvSpPr/>
          <p:nvPr/>
        </p:nvSpPr>
        <p:spPr>
          <a:xfrm>
            <a:off x="5159364" y="1780188"/>
            <a:ext cx="145147" cy="277313"/>
          </a:xfrm>
          <a:prstGeom prst="chevr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371778" y="1518439"/>
            <a:ext cx="576426" cy="107393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5047807" y="2017007"/>
            <a:ext cx="121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программа </a:t>
            </a:r>
          </a:p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деятельности</a:t>
            </a:r>
          </a:p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кластера </a:t>
            </a:r>
          </a:p>
        </p:txBody>
      </p:sp>
      <p:sp>
        <p:nvSpPr>
          <p:cNvPr id="90" name="Овал 89"/>
          <p:cNvSpPr/>
          <p:nvPr/>
        </p:nvSpPr>
        <p:spPr>
          <a:xfrm>
            <a:off x="5462603" y="1613763"/>
            <a:ext cx="363570" cy="362999"/>
          </a:xfrm>
          <a:prstGeom prst="ellipse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2" name="Picture 2" descr="https://kartridgesale.ru/upload/medialibrary/ce0/ce0027e95c4a0acbc2a91737e422e77c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86" y="1679818"/>
            <a:ext cx="220010" cy="2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Нашивка 56"/>
          <p:cNvSpPr/>
          <p:nvPr/>
        </p:nvSpPr>
        <p:spPr>
          <a:xfrm>
            <a:off x="6014328" y="1777902"/>
            <a:ext cx="145147" cy="277313"/>
          </a:xfrm>
          <a:prstGeom prst="chevr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6205137" y="1518439"/>
            <a:ext cx="597436" cy="107393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5709989" y="2011467"/>
            <a:ext cx="15980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заявка на </a:t>
            </a:r>
          </a:p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предоставление </a:t>
            </a:r>
          </a:p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грантов из </a:t>
            </a:r>
          </a:p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федерального</a:t>
            </a:r>
          </a:p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бюджета </a:t>
            </a:r>
          </a:p>
        </p:txBody>
      </p:sp>
      <p:sp>
        <p:nvSpPr>
          <p:cNvPr id="97" name="Овал 96"/>
          <p:cNvSpPr/>
          <p:nvPr/>
        </p:nvSpPr>
        <p:spPr>
          <a:xfrm>
            <a:off x="6317567" y="1618335"/>
            <a:ext cx="363570" cy="362999"/>
          </a:xfrm>
          <a:prstGeom prst="ellipse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8105" y="1706294"/>
            <a:ext cx="204762" cy="205217"/>
          </a:xfrm>
          <a:prstGeom prst="rect">
            <a:avLst/>
          </a:prstGeom>
        </p:spPr>
      </p:pic>
      <p:sp>
        <p:nvSpPr>
          <p:cNvPr id="98" name="Скругленный прямоугольник 97"/>
          <p:cNvSpPr/>
          <p:nvPr/>
        </p:nvSpPr>
        <p:spPr>
          <a:xfrm>
            <a:off x="7007928" y="1518439"/>
            <a:ext cx="748470" cy="107393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99" name="Picture 4" descr="https://efs.apkpro.ru/img/orel_logo-big-w.4fc54fca.png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r="10051" b="25246"/>
          <a:stretch/>
        </p:blipFill>
        <p:spPr bwMode="auto">
          <a:xfrm>
            <a:off x="7115373" y="1594114"/>
            <a:ext cx="530147" cy="3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6986987" y="1973809"/>
            <a:ext cx="79035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конкурсный отбор </a:t>
            </a:r>
          </a:p>
          <a:p>
            <a:pPr algn="ctr"/>
            <a:r>
              <a:rPr lang="ru-RU" sz="600" dirty="0" err="1">
                <a:solidFill>
                  <a:srgbClr val="891A1C"/>
                </a:solidFill>
                <a:latin typeface="Segoe UI Light" panose="020B0502040204020203" pitchFamily="34" charset="0"/>
              </a:rPr>
              <a:t>Минпросвещения</a:t>
            </a:r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 </a:t>
            </a:r>
            <a:r>
              <a:rPr lang="ru-RU" sz="600" dirty="0" smtClean="0">
                <a:solidFill>
                  <a:srgbClr val="891A1C"/>
                </a:solidFill>
                <a:latin typeface="Segoe UI Light" panose="020B0502040204020203" pitchFamily="34" charset="0"/>
              </a:rPr>
              <a:t>России</a:t>
            </a:r>
          </a:p>
          <a:p>
            <a:pPr algn="ctr"/>
            <a:r>
              <a:rPr lang="ru-RU" sz="700" b="1" dirty="0" smtClean="0">
                <a:solidFill>
                  <a:srgbClr val="891A1C"/>
                </a:solidFill>
                <a:latin typeface="Segoe UI Light" panose="020B0502040204020203" pitchFamily="34" charset="0"/>
              </a:rPr>
              <a:t>до 02.03.2024</a:t>
            </a:r>
            <a:endParaRPr lang="ru-RU" sz="700" b="1" dirty="0">
              <a:solidFill>
                <a:srgbClr val="891A1C"/>
              </a:solidFill>
              <a:latin typeface="Segoe UI Light" panose="020B0502040204020203" pitchFamily="34" charset="0"/>
            </a:endParaRPr>
          </a:p>
        </p:txBody>
      </p:sp>
      <p:sp>
        <p:nvSpPr>
          <p:cNvPr id="101" name="Нашивка 56"/>
          <p:cNvSpPr/>
          <p:nvPr/>
        </p:nvSpPr>
        <p:spPr>
          <a:xfrm>
            <a:off x="6821286" y="1782474"/>
            <a:ext cx="145147" cy="277313"/>
          </a:xfrm>
          <a:prstGeom prst="chevr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02" name="Нашивка 56"/>
          <p:cNvSpPr/>
          <p:nvPr/>
        </p:nvSpPr>
        <p:spPr>
          <a:xfrm>
            <a:off x="7827126" y="1780188"/>
            <a:ext cx="145147" cy="277313"/>
          </a:xfrm>
          <a:prstGeom prst="chevr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8010483" y="1523899"/>
            <a:ext cx="967699" cy="106847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8065915" y="1881865"/>
            <a:ext cx="82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предоставление гранта из федерального бюджета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7927988" y="2250538"/>
            <a:ext cx="113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оборудование, мебель</a:t>
            </a: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, технические </a:t>
            </a:r>
            <a:r>
              <a:rPr lang="ru-RU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средства  </a:t>
            </a: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ru-RU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          обучения</a:t>
            </a: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, ПО</a:t>
            </a:r>
            <a:r>
              <a:rPr lang="ru-RU" sz="600" dirty="0">
                <a:solidFill>
                  <a:srgbClr val="891A1C"/>
                </a:solidFill>
                <a:latin typeface="Segoe UI Light" panose="020B0502040204020203" pitchFamily="34" charset="0"/>
              </a:rPr>
              <a:t>	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8312547" y="1562818"/>
            <a:ext cx="363570" cy="362999"/>
          </a:xfrm>
          <a:prstGeom prst="ellipse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5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3429" t="7135" r="12861" b="20506"/>
          <a:stretch>
            <a:fillRect/>
          </a:stretch>
        </p:blipFill>
        <p:spPr bwMode="auto">
          <a:xfrm flipH="1">
            <a:off x="8385791" y="1631544"/>
            <a:ext cx="217081" cy="213101"/>
          </a:xfrm>
          <a:prstGeom prst="rect">
            <a:avLst/>
          </a:prstGeom>
          <a:noFill/>
        </p:spPr>
      </p:pic>
      <p:grpSp>
        <p:nvGrpSpPr>
          <p:cNvPr id="75" name="Группа 7">
            <a:extLst>
              <a:ext uri="{FF2B5EF4-FFF2-40B4-BE49-F238E27FC236}">
                <a16:creationId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Полилиния 11">
              <a:extLst>
                <a:ext uri="{FF2B5EF4-FFF2-40B4-BE49-F238E27FC236}">
                  <a16:creationId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9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cxnSp>
        <p:nvCxnSpPr>
          <p:cNvPr id="91" name="Прямая соединительная линия 90"/>
          <p:cNvCxnSpPr/>
          <p:nvPr/>
        </p:nvCxnSpPr>
        <p:spPr>
          <a:xfrm>
            <a:off x="339484" y="854385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Номер слайда 63"/>
          <p:cNvSpPr txBox="1">
            <a:spLocks/>
          </p:cNvSpPr>
          <p:nvPr/>
        </p:nvSpPr>
        <p:spPr>
          <a:xfrm>
            <a:off x="8478530" y="4869656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/>
              <a:t>11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82C704-6261-494C-B891-1DF97F715D45}"/>
              </a:ext>
            </a:extLst>
          </p:cNvPr>
          <p:cNvSpPr txBox="1"/>
          <p:nvPr/>
        </p:nvSpPr>
        <p:spPr>
          <a:xfrm>
            <a:off x="278523" y="1027194"/>
            <a:ext cx="4196431" cy="6941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189000" algn="just" hangingPunct="0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олимпиада студентов «Я – профессионал» выступает в роли главного HR-агентства для студентов российских вузов, создавая платформу для взаимодействия начинающих специалистов, представителей лидирующих компаний и ведущих университетов страны.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0747" y="1356535"/>
            <a:ext cx="1860720" cy="15505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500"/>
              </a:spcAft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Агропромышленный комплекс и пищевые технологии</a:t>
            </a:r>
          </a:p>
          <a:p>
            <a:pPr>
              <a:spcAft>
                <a:spcPts val="1500"/>
              </a:spcAft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Вооружение и военная техника</a:t>
            </a:r>
          </a:p>
          <a:p>
            <a:pPr>
              <a:spcAft>
                <a:spcPts val="1500"/>
              </a:spcAft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Медицина и здравоохранение</a:t>
            </a:r>
          </a:p>
          <a:p>
            <a:pPr>
              <a:spcAft>
                <a:spcPts val="1500"/>
              </a:spcAft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Инженерные науки и технологии</a:t>
            </a:r>
          </a:p>
          <a:p>
            <a:pPr>
              <a:spcAft>
                <a:spcPts val="1500"/>
              </a:spcAft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Искусство и гуманитарные науки</a:t>
            </a:r>
          </a:p>
          <a:p>
            <a:pPr>
              <a:spcAft>
                <a:spcPts val="1500"/>
              </a:spcAft>
            </a:pPr>
            <a:endParaRPr lang="ru-RU" sz="825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20361" y="1356535"/>
            <a:ext cx="1461140" cy="15505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1500"/>
              </a:spcAft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науки</a:t>
            </a:r>
          </a:p>
          <a:p>
            <a:pPr>
              <a:spcAft>
                <a:spcPts val="1500"/>
              </a:spcAft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Компьютерные науки</a:t>
            </a:r>
          </a:p>
          <a:p>
            <a:pPr>
              <a:spcAft>
                <a:spcPts val="1500"/>
              </a:spcAft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Естественные науки</a:t>
            </a:r>
          </a:p>
          <a:p>
            <a:pPr>
              <a:spcAft>
                <a:spcPts val="1500"/>
              </a:spcAft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науки</a:t>
            </a:r>
          </a:p>
          <a:p>
            <a:pPr>
              <a:spcAft>
                <a:spcPts val="1500"/>
              </a:spcAft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Физическая культура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43402" y="3469328"/>
            <a:ext cx="4202954" cy="15506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indent="135000" hangingPunct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бесплатно публиковать вакансии</a:t>
            </a: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стажировки в течение всего сезона по ссылке: </a:t>
            </a:r>
            <a:r>
              <a:rPr lang="ru-RU" sz="825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https://forms.yandex.ru/u/642af1932530c2107d3331ea/</a:t>
            </a: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35000" hangingPunct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Просмотр вакансий осуществляется по ссылке: </a:t>
            </a: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https://yandex.ru/profi/career?locations=</a:t>
            </a:r>
            <a:r>
              <a:rPr lang="ru-RU" sz="825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Ярославская+область</a:t>
            </a:r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35000" hangingPunct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вакансий</a:t>
            </a: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стажировок не ограничено</a:t>
            </a:r>
          </a:p>
          <a:p>
            <a:pPr indent="135000" hangingPunct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Доступ к стажировкам получают дипломанты всех сезонов, а также участники заключительного этапа последних двух сезонов, получивших ненулевой результат</a:t>
            </a:r>
          </a:p>
          <a:p>
            <a:pPr indent="135000" hangingPunct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привлечения кадров с высшим образованием со всех регионов</a:t>
            </a:r>
          </a:p>
          <a:p>
            <a:pPr indent="135000" hangingPunct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стать генеральным партнером проекта путем внесения взносов </a:t>
            </a: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25" dirty="0">
                <a:latin typeface="Arial" panose="020B0604020202020204" pitchFamily="34" charset="0"/>
                <a:cs typeface="Arial" panose="020B0604020202020204" pitchFamily="34" charset="0"/>
              </a:rPr>
              <a:t>(по желанию</a:t>
            </a:r>
            <a:r>
              <a:rPr lang="ru-RU" sz="825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788" u="sng" dirty="0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36FD95F4-7A9D-45FB-BC69-9DE2DB8B770F}"/>
              </a:ext>
            </a:extLst>
          </p:cNvPr>
          <p:cNvSpPr/>
          <p:nvPr/>
        </p:nvSpPr>
        <p:spPr>
          <a:xfrm>
            <a:off x="4669048" y="1041155"/>
            <a:ext cx="4277309" cy="27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Группы направлений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78F5025C-F4FE-4281-ADCA-F886D8EF2254}"/>
              </a:ext>
            </a:extLst>
          </p:cNvPr>
          <p:cNvSpPr/>
          <p:nvPr/>
        </p:nvSpPr>
        <p:spPr>
          <a:xfrm>
            <a:off x="4669048" y="3031993"/>
            <a:ext cx="4277309" cy="27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Преимущества для предприятий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7794CB1-9DFE-4464-9D90-FF9026FDA1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02" y="2704985"/>
            <a:ext cx="182890" cy="1828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1025D7-A39C-4620-B3AE-9AF0105DFB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27" y="1361986"/>
            <a:ext cx="221297" cy="2212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B378B5-5101-463E-A836-01318F0DAD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57" y="2069073"/>
            <a:ext cx="201179" cy="2011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8B5AAA-194A-4482-A345-1BB3AFAE92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27" y="2372365"/>
            <a:ext cx="221297" cy="2212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CEC648-3513-446B-A0F9-C97B5C841A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98" y="2354603"/>
            <a:ext cx="221297" cy="2212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9B7C98-174D-42FF-A601-5A14AD8122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63" y="2054912"/>
            <a:ext cx="229500" cy="2295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B5937ED-EB63-4A35-B086-704F6A2C7C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34" y="1731881"/>
            <a:ext cx="243426" cy="2434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5BE0CB1-9ACF-446B-AFDE-3F162DC844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27" y="2694162"/>
            <a:ext cx="221297" cy="2212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8F9B34E-2E60-4609-83E8-A26669EBF7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34" y="1348805"/>
            <a:ext cx="243426" cy="243426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B1100894-72FA-4B65-83E0-1D130CC1B8B1}"/>
              </a:ext>
            </a:extLst>
          </p:cNvPr>
          <p:cNvGrpSpPr/>
          <p:nvPr/>
        </p:nvGrpSpPr>
        <p:grpSpPr>
          <a:xfrm>
            <a:off x="307593" y="2712221"/>
            <a:ext cx="3961085" cy="919692"/>
            <a:chOff x="410124" y="3534892"/>
            <a:chExt cx="5281446" cy="1226256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5160FF6F-F50C-47D4-BCFA-149398FE38B7}"/>
                </a:ext>
              </a:extLst>
            </p:cNvPr>
            <p:cNvSpPr/>
            <p:nvPr/>
          </p:nvSpPr>
          <p:spPr>
            <a:xfrm>
              <a:off x="410124" y="3603924"/>
              <a:ext cx="451440" cy="45048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ru-RU" sz="1050" dirty="0">
                <a:solidFill>
                  <a:schemeClr val="tx1"/>
                </a:solidFill>
                <a:latin typeface="Montserrat Bold" pitchFamily="2" charset="-52"/>
                <a:ea typeface="+mj-ea"/>
                <a:cs typeface="+mj-cs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00837" y="3534892"/>
              <a:ext cx="4615109" cy="376272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r>
                <a:rPr lang="ru-RU" sz="1200" dirty="0">
                  <a:solidFill>
                    <a:srgbClr val="9C674E"/>
                  </a:solidFill>
                  <a:latin typeface="Arial" panose="020B0604020202020204" pitchFamily="34" charset="0"/>
                  <a:cs typeface="Arial" pitchFamily="34" charset="0"/>
                </a:rPr>
                <a:t>Статистика по Ярославской области </a:t>
              </a:r>
              <a:endPara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r>
                <a:rPr lang="en-US" sz="1200" dirty="0" smtClean="0">
                  <a:solidFill>
                    <a:srgbClr val="9C674E"/>
                  </a:solidFill>
                  <a:latin typeface="Arial" panose="020B0604020202020204" pitchFamily="34" charset="0"/>
                  <a:cs typeface="Arial" pitchFamily="34" charset="0"/>
                </a:rPr>
                <a:t>(</a:t>
              </a:r>
              <a:r>
                <a:rPr lang="ru-RU" sz="1200" dirty="0">
                  <a:solidFill>
                    <a:srgbClr val="9C674E"/>
                  </a:solidFill>
                  <a:latin typeface="Arial" panose="020B0604020202020204" pitchFamily="34" charset="0"/>
                  <a:cs typeface="Arial" pitchFamily="34" charset="0"/>
                </a:rPr>
                <a:t>кол-во):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010987" y="4034734"/>
              <a:ext cx="4680583" cy="72641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регистраций от </a:t>
              </a:r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ВУЗов 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Ярославской области - 3648</a:t>
              </a:r>
            </a:p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участников отборочного этапа - 635</a:t>
              </a:r>
            </a:p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участников заключительного этапа - 112</a:t>
              </a:r>
            </a:p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дипломантов - 22</a:t>
              </a:r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AF168593-4D77-4D22-8E90-F97EAF20E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56" y="3697080"/>
              <a:ext cx="264175" cy="264175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B780E20-6DE3-4453-B0BE-2E48456C292C}"/>
              </a:ext>
            </a:extLst>
          </p:cNvPr>
          <p:cNvGrpSpPr/>
          <p:nvPr/>
        </p:nvGrpSpPr>
        <p:grpSpPr>
          <a:xfrm>
            <a:off x="309146" y="1786612"/>
            <a:ext cx="4265161" cy="778745"/>
            <a:chOff x="409119" y="2323196"/>
            <a:chExt cx="5686881" cy="1038327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F439369F-C649-4D03-9468-8FB2CE170F71}"/>
                </a:ext>
              </a:extLst>
            </p:cNvPr>
            <p:cNvSpPr/>
            <p:nvPr/>
          </p:nvSpPr>
          <p:spPr>
            <a:xfrm>
              <a:off x="409119" y="2323196"/>
              <a:ext cx="451440" cy="45048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ru-RU" sz="1050" dirty="0">
                <a:solidFill>
                  <a:schemeClr val="tx1"/>
                </a:solidFill>
                <a:latin typeface="Montserrat Bold" pitchFamily="2" charset="-52"/>
                <a:ea typeface="+mj-ea"/>
                <a:cs typeface="+mj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0837" y="2330105"/>
              <a:ext cx="4801907" cy="170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sz="1200" dirty="0">
                  <a:solidFill>
                    <a:srgbClr val="9C674E"/>
                  </a:solidFill>
                  <a:latin typeface="Arial" panose="020B0604020202020204" pitchFamily="34" charset="0"/>
                  <a:cs typeface="Arial" pitchFamily="34" charset="0"/>
                </a:rPr>
                <a:t>Этапы олимпиады:</a:t>
              </a:r>
            </a:p>
            <a:p>
              <a:endParaRPr lang="ru-RU" sz="1350" b="1" dirty="0">
                <a:latin typeface="Montserrat Medium" pitchFamily="2" charset="-52"/>
              </a:endParaRPr>
            </a:p>
          </p:txBody>
        </p:sp>
        <p:sp>
          <p:nvSpPr>
            <p:cNvPr id="1028" name="Прямоугольник 1027"/>
            <p:cNvSpPr/>
            <p:nvPr/>
          </p:nvSpPr>
          <p:spPr>
            <a:xfrm>
              <a:off x="1010988" y="2622859"/>
              <a:ext cx="5085012" cy="73866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Регистрационная кампания – сентябрь - ноябрь</a:t>
              </a:r>
            </a:p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Отборочный этап – ноябрь - декабрь </a:t>
              </a:r>
            </a:p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Заключительные этапы – февраль - апрель</a:t>
              </a:r>
            </a:p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Подведение итогов – май </a:t>
              </a: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9E639B18-CCFC-46C6-8DEC-47B7FBEAF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99" y="2392440"/>
              <a:ext cx="320760" cy="320760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980E2A4-2C73-4384-958A-130ADB89E841}"/>
              </a:ext>
            </a:extLst>
          </p:cNvPr>
          <p:cNvGrpSpPr/>
          <p:nvPr/>
        </p:nvGrpSpPr>
        <p:grpSpPr>
          <a:xfrm>
            <a:off x="307593" y="3817270"/>
            <a:ext cx="4443024" cy="1018205"/>
            <a:chOff x="410124" y="5089694"/>
            <a:chExt cx="5924032" cy="1357606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8499EC9-B4F0-47AF-BC01-3B69E67D53C7}"/>
                </a:ext>
              </a:extLst>
            </p:cNvPr>
            <p:cNvSpPr/>
            <p:nvPr/>
          </p:nvSpPr>
          <p:spPr>
            <a:xfrm>
              <a:off x="410124" y="5144498"/>
              <a:ext cx="451440" cy="45048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ru-RU" sz="1050" dirty="0">
                <a:solidFill>
                  <a:schemeClr val="tx1"/>
                </a:solidFill>
                <a:latin typeface="Montserrat Bold" pitchFamily="2" charset="-52"/>
                <a:ea typeface="+mj-ea"/>
                <a:cs typeface="+mj-cs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010988" y="5089694"/>
              <a:ext cx="5075489" cy="184666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ru-RU" sz="1200" dirty="0" smtClean="0">
                  <a:solidFill>
                    <a:srgbClr val="9C674E"/>
                  </a:solidFill>
                  <a:latin typeface="Arial" panose="020B0604020202020204" pitchFamily="34" charset="0"/>
                  <a:cs typeface="Arial" pitchFamily="34" charset="0"/>
                </a:rPr>
                <a:t>Вузы – участники:</a:t>
              </a:r>
              <a:endPara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963384" y="5339304"/>
              <a:ext cx="3370772" cy="1107996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indent="108000">
                <a:buFont typeface="+mj-lt"/>
                <a:buAutoNum type="arabicPeriod" startAt="6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ЯГПУ им. К.Д. Ушинского</a:t>
              </a:r>
            </a:p>
            <a:p>
              <a:pPr indent="108000">
                <a:buFont typeface="+mj-lt"/>
                <a:buAutoNum type="arabicPeriod" startAt="6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РГАТУ им. П.А. Соловьева</a:t>
              </a:r>
            </a:p>
            <a:p>
              <a:pPr indent="108000">
                <a:buFont typeface="+mj-lt"/>
                <a:buAutoNum type="arabicPeriod" startAt="6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Ярославский филиал "Финансовый университет при Правительстве РФ"</a:t>
              </a:r>
            </a:p>
            <a:p>
              <a:pPr indent="108000">
                <a:buFont typeface="+mj-lt"/>
                <a:buAutoNum type="arabicPeriod" startAt="6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Ярославский филиал МФЮА</a:t>
              </a:r>
            </a:p>
            <a:p>
              <a:pPr indent="108000">
                <a:buFont typeface="+mj-lt"/>
                <a:buAutoNum type="arabicPeriod" startAt="6"/>
              </a:pPr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ЯрГУ</a:t>
              </a:r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им. П.Г. Демидова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010988" y="5339304"/>
              <a:ext cx="1727990" cy="92333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ЯГТИ</a:t>
              </a:r>
            </a:p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ЯГТУ</a:t>
              </a:r>
            </a:p>
            <a:p>
              <a:pPr indent="108000">
                <a:buFont typeface="+mj-lt"/>
                <a:buAutoNum type="arabicPeriod"/>
              </a:pP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МУБиНТ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ЯГМУ </a:t>
              </a:r>
            </a:p>
            <a:p>
              <a:pPr indent="108000">
                <a:buFont typeface="+mj-lt"/>
                <a:buAutoNum type="arabicPeriod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Ярославский ГАУ</a:t>
              </a: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CF652DB2-8037-4898-B579-B4FEA075B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29" y="5216024"/>
              <a:ext cx="307431" cy="307431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75A5A47-A984-433A-8A3E-293065788D6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19" y="1772944"/>
            <a:ext cx="178512" cy="17851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1870" y="356664"/>
            <a:ext cx="709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ОЛИМПИАДА СТУДЕНТОВ «Я-ПРОФЕССИОНАЛ»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7">
            <a:extLst>
              <a:ext uri="{FF2B5EF4-FFF2-40B4-BE49-F238E27FC236}">
                <a16:creationId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Полилиния 11">
              <a:extLst>
                <a:ext uri="{FF2B5EF4-FFF2-40B4-BE49-F238E27FC236}">
                  <a16:creationId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5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cxnSp>
        <p:nvCxnSpPr>
          <p:cNvPr id="56" name="Прямая соединительная линия 55"/>
          <p:cNvCxnSpPr/>
          <p:nvPr/>
        </p:nvCxnSpPr>
        <p:spPr>
          <a:xfrm>
            <a:off x="339484" y="854385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>
            <a:extLst>
              <a:ext uri="{FF2B5EF4-FFF2-40B4-BE49-F238E27FC236}">
                <a16:creationId xmlns:a16="http://schemas.microsoft.com/office/drawing/2014/main" id="{7669EC2F-1A75-49B6-BA0A-8C223D6C0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6" r="28637" b="17396"/>
          <a:stretch/>
        </p:blipFill>
        <p:spPr bwMode="auto">
          <a:xfrm>
            <a:off x="6915422" y="184864"/>
            <a:ext cx="1833042" cy="5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Номер слайда 63"/>
          <p:cNvSpPr txBox="1">
            <a:spLocks/>
          </p:cNvSpPr>
          <p:nvPr/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/>
              <a:t>12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1870" y="356664"/>
            <a:ext cx="709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ОБУЧЕНИЕ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7">
            <a:extLst>
              <a:ext uri="{FF2B5EF4-FFF2-40B4-BE49-F238E27FC236}">
                <a16:creationId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1">
              <a:extLst>
                <a:ext uri="{FF2B5EF4-FFF2-40B4-BE49-F238E27FC236}">
                  <a16:creationId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cxnSp>
        <p:nvCxnSpPr>
          <p:cNvPr id="17" name="Прямая соединительная линия 16"/>
          <p:cNvCxnSpPr/>
          <p:nvPr/>
        </p:nvCxnSpPr>
        <p:spPr>
          <a:xfrm>
            <a:off x="339484" y="854385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63"/>
          <p:cNvSpPr txBox="1">
            <a:spLocks/>
          </p:cNvSpPr>
          <p:nvPr/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/>
              <a:t>13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" descr="C:\Documents and Settings\Администратор\Рабочий стол\Стас\ЯР\2018_06_03\200px-Coat_of_Arms_of_the_Russian_Federation_bw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44" y="1083449"/>
            <a:ext cx="358989" cy="4253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80146" y="1006820"/>
            <a:ext cx="43109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Постановление Правительства </a:t>
            </a:r>
            <a:r>
              <a:rPr lang="ru-RU" sz="1100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РФ от 13.10.2020 № </a:t>
            </a:r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1681</a:t>
            </a:r>
          </a:p>
          <a:p>
            <a:r>
              <a:rPr lang="ru-RU" sz="1100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«О целевом обучении по образовательным программам среднего профессионального и высшего образования»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644008" y="1017448"/>
            <a:ext cx="302523" cy="491352"/>
            <a:chOff x="2455696" y="1767227"/>
            <a:chExt cx="1245504" cy="2177298"/>
          </a:xfrm>
        </p:grpSpPr>
        <p:sp>
          <p:nvSpPr>
            <p:cNvPr id="19" name="Овал 18"/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" descr="D:\Проекты\_ЯО\2017_05_17 Меры\work\0330866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5026342" y="960207"/>
            <a:ext cx="401015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Комплекс </a:t>
            </a:r>
            <a:r>
              <a:rPr lang="ru-RU" sz="1100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мер по расширению практики заключения органами исполнительной власти, организациями курируемой отрасли договоров о целевом обучении на 2021 - 2024 </a:t>
            </a:r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годы (Постановление </a:t>
            </a:r>
            <a:r>
              <a:rPr lang="ru-RU" sz="1100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Правительства области от 12.03.2021 № </a:t>
            </a:r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96‑п) </a:t>
            </a:r>
            <a:endParaRPr lang="ru-RU" sz="1100" dirty="0">
              <a:solidFill>
                <a:srgbClr val="8027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185" y="171509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1100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постановления Правительства </a:t>
            </a:r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«О</a:t>
            </a:r>
            <a:r>
              <a:rPr lang="ru-RU" sz="1100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 целевом обучении по образовательным </a:t>
            </a:r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программам</a:t>
            </a:r>
          </a:p>
          <a:p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среднего </a:t>
            </a:r>
            <a:r>
              <a:rPr lang="ru-RU" sz="1100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профессионального и высшего образования</a:t>
            </a:r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»*</a:t>
            </a:r>
          </a:p>
          <a:p>
            <a:r>
              <a:rPr lang="ru-RU" sz="1100" b="1" i="1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(вступление в силу с 1 мая 2024 года) </a:t>
            </a:r>
            <a:endParaRPr lang="ru-RU" sz="1100" b="1" i="1" dirty="0">
              <a:solidFill>
                <a:srgbClr val="80272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kti.ru/img/art/860/1cf43a4d649e983b3eb0428a4cd0efa7fadc5ac5dc5546f1fc276c26e157347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1" y="1779662"/>
            <a:ext cx="382253" cy="4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789724"/>
            <a:ext cx="58603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* проект постановления -  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  <a:hlinkClick r:id="rId5"/>
              </a:rPr>
              <a:t>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  <a:hlinkClick r:id="rId5"/>
              </a:rPr>
              <a:t>https://regulation.gov.ru/Regulation/Npa/PublicView?npaID=139677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07504" y="4727477"/>
            <a:ext cx="5544616" cy="137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28" t="36188" r="65940" b="34517"/>
          <a:stretch/>
        </p:blipFill>
        <p:spPr>
          <a:xfrm>
            <a:off x="4546585" y="1867695"/>
            <a:ext cx="457463" cy="64807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030525" y="1907475"/>
            <a:ext cx="38149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МИП ЯО – может выступать заказчиком по договорам о целевом обучении студентов в целях трудоустройства на промышленные предприятия</a:t>
            </a:r>
            <a:endParaRPr lang="ru-RU" sz="1100" dirty="0">
              <a:solidFill>
                <a:srgbClr val="8027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72147"/>
            <a:ext cx="41764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ОИВ и ОМСУ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2) государственные и муниципальные учреждения, унитарные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3) государственные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корпорации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4) государственные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5) организации, включенные в сводный реестр организаций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ОПК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6) хозяйственные общества, в уставном капитале которых присутствует доля РФ, субъекта РФ или муниципального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7) акционерные общества, акции которых находятся в собственности или в доверительном управлении государственной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корпорации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др.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3590" y="2755396"/>
            <a:ext cx="4214394" cy="1832577"/>
          </a:xfrm>
          <a:prstGeom prst="rect">
            <a:avLst/>
          </a:prstGeom>
          <a:noFill/>
          <a:ln w="6350">
            <a:solidFill>
              <a:srgbClr val="8E4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925338" y="2627769"/>
            <a:ext cx="2710558" cy="269422"/>
          </a:xfrm>
          <a:prstGeom prst="rect">
            <a:avLst/>
          </a:prstGeom>
          <a:solidFill>
            <a:schemeClr val="bg1"/>
          </a:solidFill>
        </p:spPr>
        <p:txBody>
          <a:bodyPr wrap="square" lIns="83936" tIns="41968" rIns="83936" bIns="41968">
            <a:spAutoFit/>
          </a:bodyPr>
          <a:lstStyle/>
          <a:p>
            <a:pPr algn="ctr" defTabSz="839355">
              <a:defRPr/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Заказчики целевого обучения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7910" y="2755396"/>
            <a:ext cx="4214394" cy="1839011"/>
          </a:xfrm>
          <a:prstGeom prst="rect">
            <a:avLst/>
          </a:prstGeom>
          <a:noFill/>
          <a:ln w="6350">
            <a:solidFill>
              <a:srgbClr val="8E4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4670864" y="2825747"/>
            <a:ext cx="40964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заказчика: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организация (предоставление) мер поддержки гражданину в период его обучения, включая меры материального стимулирования, оплату дополнительных платных образовательных услуг, предоставление в пользование и (или) оплату жилого помещения в период обучения и (или) других мер;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трудоустройство гражданина.</a:t>
            </a:r>
          </a:p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гражданина: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освоение образовательной программы;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осуществление в течение не менее 3 лет трудовой деятельности на предприятии.</a:t>
            </a:r>
          </a:p>
        </p:txBody>
      </p:sp>
    </p:spTree>
    <p:extLst>
      <p:ext uri="{BB962C8B-B14F-4D97-AF65-F5344CB8AC3E}">
        <p14:creationId xmlns:p14="http://schemas.microsoft.com/office/powerpoint/2010/main" val="19725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55529"/>
            <a:ext cx="332879" cy="5556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65" y="0"/>
            <a:ext cx="9135835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flipV="1">
            <a:off x="-1" y="0"/>
            <a:ext cx="416256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51" tIns="30676" rIns="61351" bIns="30676" rtlCol="0" anchor="ctr"/>
          <a:lstStyle/>
          <a:p>
            <a:pPr algn="ctr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648" y="2838576"/>
            <a:ext cx="4729121" cy="652882"/>
          </a:xfrm>
          <a:prstGeom prst="rect">
            <a:avLst/>
          </a:prstGeom>
          <a:noFill/>
        </p:spPr>
        <p:txBody>
          <a:bodyPr wrap="square" lIns="61351" tIns="30676" rIns="61351" bIns="3067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инвестиций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промышленности и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Ярославской 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8477" y="3505306"/>
            <a:ext cx="2715437" cy="477450"/>
          </a:xfrm>
          <a:prstGeom prst="rect">
            <a:avLst/>
          </a:prstGeom>
          <a:ln>
            <a:noFill/>
          </a:ln>
        </p:spPr>
        <p:txBody>
          <a:bodyPr wrap="square" lIns="61351" tIns="30676" rIns="61351" bIns="30676">
            <a:spAutoFit/>
          </a:bodyPr>
          <a:lstStyle/>
          <a:p>
            <a:r>
              <a:rPr lang="ru-RU" sz="9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150014, г. Ярославль, ул. Свободы, 62</a:t>
            </a:r>
            <a:endParaRPr lang="en-US" sz="9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9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en-US" sz="9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9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: (4852) 40-19-03, факс: (4852) 40-01-54</a:t>
            </a:r>
            <a:endParaRPr lang="en-US" sz="9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9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е-</a:t>
            </a:r>
            <a:r>
              <a:rPr lang="en-US" sz="9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mail: der@yarregion.ru</a:t>
            </a:r>
            <a:endParaRPr lang="ru-RU" sz="9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8485" y="4056050"/>
            <a:ext cx="1707539" cy="308172"/>
          </a:xfrm>
          <a:prstGeom prst="rect">
            <a:avLst/>
          </a:prstGeom>
        </p:spPr>
        <p:txBody>
          <a:bodyPr wrap="none" lIns="61351" tIns="30676" rIns="61351" bIns="30676">
            <a:spAutoFit/>
          </a:bodyPr>
          <a:lstStyle/>
          <a:p>
            <a:r>
              <a:rPr lang="en-US" sz="16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www.yarregion.ru</a:t>
            </a:r>
            <a:endParaRPr lang="ru-RU" sz="1600" dirty="0">
              <a:solidFill>
                <a:srgbClr val="8A8A8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39460" y="3959071"/>
            <a:ext cx="34427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26016" y="1971251"/>
            <a:ext cx="43030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7" y="376255"/>
            <a:ext cx="899351" cy="8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365309" y="4429877"/>
            <a:ext cx="3990667" cy="44612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62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8189" y="410874"/>
            <a:ext cx="7654251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lvl="0" defTabSz="914355"/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ГИСП. НАВИГАТОР МЕР ПОДДЕРЖКИ.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>
          <a:xfrm>
            <a:off x="8524918" y="4786857"/>
            <a:ext cx="576064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" name="Группа 7">
            <a:extLst>
              <a:ext uri="{FF2B5EF4-FFF2-40B4-BE49-F238E27FC236}">
                <a16:creationId xmlns:a16="http://schemas.microsoft.com/office/drawing/2014/main" id="{72635F51-8480-4658-BBC8-99CA8E36796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B05DA47F-2A2B-4997-8B83-B9E8C223C062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Полилиния 11">
              <a:extLst>
                <a:ext uri="{FF2B5EF4-FFF2-40B4-BE49-F238E27FC236}">
                  <a16:creationId xmlns:a16="http://schemas.microsoft.com/office/drawing/2014/main" id="{0DB355BC-41B4-4327-91E3-4291A09FCA1B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24779918-B6D6-40D0-BDDD-F86DFE64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cxnSp>
        <p:nvCxnSpPr>
          <p:cNvPr id="33" name="Прямая соединительная линия 32"/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ms.media.wilo.com/cdnpic/wilo636344/8063774/wilo636344_768x43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94"/>
          <a:stretch/>
        </p:blipFill>
        <p:spPr bwMode="auto">
          <a:xfrm>
            <a:off x="5854804" y="227932"/>
            <a:ext cx="1428093" cy="5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92" y="1573671"/>
            <a:ext cx="3990667" cy="25150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97951" y="4529435"/>
            <a:ext cx="1643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https://gisp.gov.ru/nmp/</a:t>
            </a:r>
            <a:endParaRPr lang="ru-RU" sz="1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5" y="4528122"/>
            <a:ext cx="242008" cy="2420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0402" y="93950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Сервис поиска и подбора субсидий и мер государственной поддержки</a:t>
            </a:r>
            <a:endParaRPr lang="ru-RU" sz="1400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  <a:hlinkClick r:id="rId6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83968" y="93950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Отраслевые меры поддержки</a:t>
            </a:r>
          </a:p>
          <a:p>
            <a:pPr algn="ctr"/>
            <a:r>
              <a:rPr lang="ru-RU" sz="1400" dirty="0" err="1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Минпромторга</a:t>
            </a:r>
            <a:r>
              <a:rPr lang="ru-RU" sz="14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 России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43727" y="1803062"/>
            <a:ext cx="36724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35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машиностроение </a:t>
            </a:r>
          </a:p>
          <a:p>
            <a:pPr marL="171450" indent="-171450" defTabSz="91435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ОПК </a:t>
            </a:r>
          </a:p>
          <a:p>
            <a:pPr marL="171450" indent="-171450" defTabSz="91435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радиоэлектронная промышленность </a:t>
            </a:r>
          </a:p>
          <a:p>
            <a:pPr marL="171450" indent="-171450" defTabSz="91435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судостроение </a:t>
            </a:r>
          </a:p>
          <a:p>
            <a:pPr marL="171450" indent="-171450" defTabSz="91435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химическая промышленность </a:t>
            </a:r>
          </a:p>
          <a:p>
            <a:pPr marL="171450" indent="-171450" defTabSz="91435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фармацевтическая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и медицинская 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промышленность </a:t>
            </a:r>
          </a:p>
          <a:p>
            <a:pPr marL="171450" indent="-171450" defTabSz="91435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станкостроение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и тяжелое 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машиностроение </a:t>
            </a:r>
          </a:p>
          <a:p>
            <a:pPr marL="171450" indent="-171450" defTabSz="91435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0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ТЭК</a:t>
            </a:r>
          </a:p>
          <a:p>
            <a:pPr marL="171450" indent="-171450" defTabSz="91435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легкая промышленность </a:t>
            </a:r>
          </a:p>
          <a:p>
            <a:pPr marL="171450" indent="-171450" defTabSz="91435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лесопромышленный комплекс 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992" y="4429877"/>
            <a:ext cx="4392488" cy="43998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62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89" y="4526864"/>
            <a:ext cx="242008" cy="24200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72000" y="444395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презентации размещены по ссылке:</a:t>
            </a:r>
          </a:p>
          <a:p>
            <a:pPr algn="ctr"/>
            <a:r>
              <a:rPr lang="ru-RU" sz="8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</a:t>
            </a:r>
            <a:r>
              <a:rPr lang="ru-RU" sz="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://www.yarregion.ru/depts/der/Pages/Promishlennost/mery_podderzhki.aspx </a:t>
            </a:r>
          </a:p>
        </p:txBody>
      </p:sp>
      <p:pic>
        <p:nvPicPr>
          <p:cNvPr id="61" name="Picture 2" descr="https://svoedeloplus.ru/wp-content/uploads/2023/08/logo_minplomtorgrqpbn2p5fe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01" y="237388"/>
            <a:ext cx="1525769" cy="4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4540" y="994202"/>
            <a:ext cx="4130553" cy="1605604"/>
            <a:chOff x="427282" y="1701908"/>
            <a:chExt cx="5507403" cy="214080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7282" y="2044511"/>
              <a:ext cx="5352811" cy="743949"/>
            </a:xfrm>
            <a:prstGeom prst="rect">
              <a:avLst/>
            </a:prstGeom>
            <a:ln>
              <a:noFill/>
            </a:ln>
          </p:spPr>
          <p:txBody>
            <a:bodyPr wrap="square" lIns="83936" tIns="41968" rIns="83936" bIns="41968">
              <a:spAutoFit/>
            </a:bodyPr>
            <a:lstStyle/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5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Промышленные </a:t>
              </a:r>
              <a:r>
                <a:rPr lang="ru-RU" sz="1050" b="1" dirty="0" smtClean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предприятия</a:t>
              </a:r>
              <a:r>
                <a:rPr lang="ru-RU" sz="105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050" b="1" dirty="0" smtClean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осуществляющие виды деятельности, относящиеся к разделу 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C"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ОКВЭД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endParaRPr lang="ru-RU" sz="3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3519" y="1920240"/>
              <a:ext cx="5501166" cy="1922473"/>
            </a:xfrm>
            <a:prstGeom prst="rect">
              <a:avLst/>
            </a:prstGeom>
            <a:noFill/>
            <a:ln w="6350">
              <a:solidFill>
                <a:srgbClr val="8E41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67784" y="1701908"/>
              <a:ext cx="3006548" cy="359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3936" tIns="41968" rIns="83936" bIns="41968">
              <a:spAutoFit/>
            </a:bodyPr>
            <a:lstStyle/>
            <a:p>
              <a:pPr defTabSz="839355">
                <a:defRPr/>
              </a:pPr>
              <a:r>
                <a:rPr 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Целевая группа заемщиков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685069" y="1004377"/>
            <a:ext cx="4149927" cy="1595429"/>
            <a:chOff x="443714" y="1715655"/>
            <a:chExt cx="5454691" cy="22625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274546" y="2146102"/>
              <a:ext cx="4478920" cy="660321"/>
            </a:xfrm>
            <a:prstGeom prst="rect">
              <a:avLst/>
            </a:prstGeom>
            <a:ln>
              <a:noFill/>
            </a:ln>
          </p:spPr>
          <p:txBody>
            <a:bodyPr wrap="square" lIns="83936" tIns="41968" rIns="83936" bIns="41968">
              <a:spAutoFit/>
            </a:bodyPr>
            <a:lstStyle/>
            <a:p>
              <a:pPr algn="just"/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Приобретение, реконструкция, модернизация, строительство недвижимого имущества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3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43714" y="1920240"/>
              <a:ext cx="5454691" cy="2057935"/>
            </a:xfrm>
            <a:prstGeom prst="rect">
              <a:avLst/>
            </a:prstGeom>
            <a:noFill/>
            <a:ln w="6350">
              <a:solidFill>
                <a:srgbClr val="8E41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801822" y="1715655"/>
              <a:ext cx="2719064" cy="3820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3936" tIns="41968" rIns="83936" bIns="41968">
              <a:spAutoFit/>
            </a:bodyPr>
            <a:lstStyle/>
            <a:p>
              <a:pPr defTabSz="839355">
                <a:defRPr/>
              </a:pPr>
              <a:r>
                <a:rPr 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Использование кредита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9218" y="2753098"/>
            <a:ext cx="4133258" cy="1910497"/>
            <a:chOff x="433519" y="1733733"/>
            <a:chExt cx="5511010" cy="254732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9839" y="2154516"/>
              <a:ext cx="5454690" cy="1928889"/>
            </a:xfrm>
            <a:prstGeom prst="rect">
              <a:avLst/>
            </a:prstGeom>
            <a:ln>
              <a:noFill/>
            </a:ln>
          </p:spPr>
          <p:txBody>
            <a:bodyPr wrap="square" lIns="83936" tIns="41968" rIns="83936" bIns="41968">
              <a:spAutoFit/>
            </a:bodyPr>
            <a:lstStyle/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Размер кредита не более </a:t>
              </a:r>
              <a:r>
                <a:rPr lang="ru-RU" sz="150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r>
                <a:rPr lang="ru-RU" sz="105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млн рублей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endParaRPr lang="ru-RU" sz="37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Процентная ставка:</a:t>
              </a:r>
            </a:p>
            <a:p>
              <a:pPr algn="just"/>
              <a:r>
                <a:rPr lang="ru-RU" sz="105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150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- 5%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(для </a:t>
              </a:r>
              <a:r>
                <a:rPr lang="ru-RU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пром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. предприятий)</a:t>
              </a:r>
            </a:p>
            <a:p>
              <a:pPr algn="just"/>
              <a:r>
                <a:rPr lang="ru-RU" sz="150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- 3%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(для технологических компаний)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Срок льготного кредита </a:t>
              </a:r>
              <a:r>
                <a:rPr lang="ru-RU" sz="150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лет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(при превышении сроков ставка может быть изменена)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endParaRPr lang="ru-RU" sz="3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3519" y="1920240"/>
              <a:ext cx="5501166" cy="2360822"/>
            </a:xfrm>
            <a:prstGeom prst="rect">
              <a:avLst/>
            </a:prstGeom>
            <a:noFill/>
            <a:ln w="6350">
              <a:solidFill>
                <a:srgbClr val="8E41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045091" y="1733733"/>
              <a:ext cx="2251935" cy="359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3936" tIns="41968" rIns="83936" bIns="41968">
              <a:spAutoFit/>
            </a:bodyPr>
            <a:lstStyle/>
            <a:p>
              <a:pPr algn="ctr" defTabSz="839355">
                <a:defRPr/>
              </a:pPr>
              <a:r>
                <a:rPr 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Основные условия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844285" y="1303328"/>
            <a:ext cx="443975" cy="429422"/>
            <a:chOff x="6706609" y="3021740"/>
            <a:chExt cx="648000" cy="648000"/>
          </a:xfrm>
        </p:grpSpPr>
        <p:sp>
          <p:nvSpPr>
            <p:cNvPr id="18" name="Овал 17"/>
            <p:cNvSpPr/>
            <p:nvPr/>
          </p:nvSpPr>
          <p:spPr>
            <a:xfrm>
              <a:off x="6706609" y="3021740"/>
              <a:ext cx="648000" cy="648000"/>
            </a:xfrm>
            <a:prstGeom prst="ellipse">
              <a:avLst/>
            </a:prstGeom>
            <a:solidFill>
              <a:srgbClr val="B88778"/>
            </a:solidFill>
            <a:ln>
              <a:solidFill>
                <a:srgbClr val="B887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9" name="Picture 4" descr="Иконка Производство в стиле iO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8" b="2407"/>
            <a:stretch/>
          </p:blipFill>
          <p:spPr bwMode="auto">
            <a:xfrm>
              <a:off x="6796609" y="3161009"/>
              <a:ext cx="468000" cy="369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4721907" y="1862915"/>
            <a:ext cx="4076252" cy="638754"/>
          </a:xfrm>
          <a:prstGeom prst="rect">
            <a:avLst/>
          </a:prstGeom>
          <a:ln>
            <a:noFill/>
          </a:ln>
        </p:spPr>
        <p:txBody>
          <a:bodyPr wrap="square" lIns="83936" tIns="41968" rIns="83936" bIns="41968">
            <a:spAutoFit/>
          </a:bodyPr>
          <a:lstStyle/>
          <a:p>
            <a:pPr algn="just"/>
            <a:r>
              <a:rPr lang="ru-RU" sz="15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Заемщик обязуется использовать не менее </a:t>
            </a:r>
            <a:r>
              <a:rPr lang="ru-RU" sz="15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площади приобретенного объекта для осуществления промышленного производства в течение срока действия кредитного договора</a:t>
            </a:r>
            <a:endParaRPr lang="ru-RU" sz="3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89712" y="2744069"/>
            <a:ext cx="4140640" cy="1919525"/>
            <a:chOff x="433519" y="1711104"/>
            <a:chExt cx="5520853" cy="255936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99682" y="2082371"/>
              <a:ext cx="5454690" cy="2051999"/>
            </a:xfrm>
            <a:prstGeom prst="rect">
              <a:avLst/>
            </a:prstGeom>
            <a:ln>
              <a:noFill/>
            </a:ln>
          </p:spPr>
          <p:txBody>
            <a:bodyPr wrap="square" lIns="83936" tIns="41968" rIns="83936" bIns="41968">
              <a:spAutoFit/>
            </a:bodyPr>
            <a:lstStyle/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Заключен после </a:t>
              </a:r>
              <a:r>
                <a:rPr lang="ru-RU" sz="120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07.09.2022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с кредитной организацией, величина активов которой составляет не менее </a:t>
              </a:r>
              <a:r>
                <a:rPr lang="ru-RU" sz="120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млрд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рублей 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endParaRPr lang="ru-RU" sz="37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Содержит </a:t>
              </a:r>
              <a:r>
                <a:rPr lang="ru-RU" sz="105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условие о залоге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приобретаемого объекта недвижимого имущества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endParaRPr lang="ru-RU" sz="37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Содержит </a:t>
              </a:r>
              <a:r>
                <a:rPr lang="ru-RU" sz="105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запрет использования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кредитных средств на приобретение объектов недвижимого имущества у лиц, аффилированных с заемщиком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33519" y="1920239"/>
              <a:ext cx="5501166" cy="2350231"/>
            </a:xfrm>
            <a:prstGeom prst="rect">
              <a:avLst/>
            </a:prstGeom>
            <a:noFill/>
            <a:ln w="6350">
              <a:solidFill>
                <a:srgbClr val="8E41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297874" y="1711104"/>
              <a:ext cx="3858306" cy="359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3936" tIns="41968" rIns="83936" bIns="41968">
              <a:spAutoFit/>
            </a:bodyPr>
            <a:lstStyle/>
            <a:p>
              <a:pPr algn="ctr" defTabSz="839355">
                <a:defRPr/>
              </a:pPr>
              <a:r>
                <a:rPr 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Требования к кредитному договору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46040" y="1816748"/>
            <a:ext cx="4033151" cy="731086"/>
          </a:xfrm>
          <a:prstGeom prst="rect">
            <a:avLst/>
          </a:prstGeom>
          <a:ln>
            <a:noFill/>
          </a:ln>
        </p:spPr>
        <p:txBody>
          <a:bodyPr wrap="square" lIns="83936" tIns="41968" rIns="83936" bIns="41968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компании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– юр. лица,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получившие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не позднее чем за 5 лет до даты заключения кредитного договора финансовую поддержку со стороны института инновационного развития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8189" y="410874"/>
            <a:ext cx="7654251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lvl="0" defTabSz="914355"/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ПРОМЫШЛЕННАЯ ИПОТЕКА (ПП РФ от </a:t>
            </a: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06.09.2022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1570)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7">
            <a:extLst>
              <a:ext uri="{FF2B5EF4-FFF2-40B4-BE49-F238E27FC236}">
                <a16:creationId xmlns:a16="http://schemas.microsoft.com/office/drawing/2014/main" id="{72635F51-8480-4658-BBC8-99CA8E36796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B05DA47F-2A2B-4997-8B83-B9E8C223C062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олилиния 11">
              <a:extLst>
                <a:ext uri="{FF2B5EF4-FFF2-40B4-BE49-F238E27FC236}">
                  <a16:creationId xmlns:a16="http://schemas.microsoft.com/office/drawing/2014/main" id="{0DB355BC-41B4-4327-91E3-4291A09FCA1B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24779918-B6D6-40D0-BDDD-F86DFE64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cxnSp>
        <p:nvCxnSpPr>
          <p:cNvPr id="32" name="Прямая соединительная линия 31"/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svoedeloplus.ru/wp-content/uploads/2023/08/logo_minplomtorgrqpbn2p5f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27" y="250331"/>
            <a:ext cx="1525769" cy="4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Номер слайда 63"/>
          <p:cNvSpPr>
            <a:spLocks noGrp="1"/>
          </p:cNvSpPr>
          <p:nvPr>
            <p:ph type="sldNum" sz="quarter" idx="12"/>
          </p:nvPr>
        </p:nvSpPr>
        <p:spPr>
          <a:xfrm>
            <a:off x="8460432" y="4789724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z="1000" smtClean="0">
                <a:latin typeface="Arial" panose="020B0604020202020204" pitchFamily="34" charset="0"/>
              </a:rPr>
              <a:pPr/>
              <a:t>3</a:t>
            </a:fld>
            <a:endParaRPr lang="ru-RU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47249" y="1016244"/>
            <a:ext cx="4433484" cy="1783765"/>
            <a:chOff x="433519" y="1731297"/>
            <a:chExt cx="5501166" cy="23783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33519" y="2114076"/>
              <a:ext cx="5352811" cy="1995575"/>
            </a:xfrm>
            <a:prstGeom prst="rect">
              <a:avLst/>
            </a:prstGeom>
            <a:ln>
              <a:noFill/>
            </a:ln>
          </p:spPr>
          <p:txBody>
            <a:bodyPr wrap="square" lIns="83936" tIns="41968" rIns="83936" bIns="41968">
              <a:spAutoFit/>
            </a:bodyPr>
            <a:lstStyle/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комплексный инвестиционный проект по созданию, организации производства и реализации инновационной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продукции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проект, направленный на создание замещающего лекарственного препарата, включающий в себя в обязательном порядке проведение необходимых для регистрации лекарственного препарата клинических исследований и получение регистрационного удостоверения такого лекарственного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препарата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endParaRPr lang="ru-RU" sz="3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3519" y="1920240"/>
              <a:ext cx="5501166" cy="2108904"/>
            </a:xfrm>
            <a:prstGeom prst="rect">
              <a:avLst/>
            </a:prstGeom>
            <a:noFill/>
            <a:ln w="6350">
              <a:solidFill>
                <a:srgbClr val="8E41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014888" y="1731297"/>
              <a:ext cx="2696304" cy="359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3936" tIns="41968" rIns="83936" bIns="41968">
              <a:spAutoFit/>
            </a:bodyPr>
            <a:lstStyle/>
            <a:p>
              <a:pPr defTabSz="839355">
                <a:defRPr/>
              </a:pP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Инновационный проект</a:t>
              </a:r>
              <a:endPara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181659" y="1010669"/>
            <a:ext cx="3206764" cy="1728960"/>
            <a:chOff x="1624050" y="1668516"/>
            <a:chExt cx="4320480" cy="230527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624051" y="2154516"/>
              <a:ext cx="4320479" cy="1498002"/>
            </a:xfrm>
            <a:prstGeom prst="rect">
              <a:avLst/>
            </a:prstGeom>
            <a:ln>
              <a:noFill/>
            </a:ln>
          </p:spPr>
          <p:txBody>
            <a:bodyPr wrap="square" lIns="83936" tIns="41968" rIns="83936" bIns="41968">
              <a:spAutoFit/>
            </a:bodyPr>
            <a:lstStyle/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омпенсация до</a:t>
              </a:r>
              <a:r>
                <a:rPr lang="ru-RU" sz="1500" b="1" dirty="0" smtClean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70</a:t>
              </a:r>
              <a:r>
                <a:rPr lang="ru-RU" sz="1500" b="1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 затрат на проведение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НИОКР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приём заявок на включение в перечень современных технологий для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НИОКР до 16.02.2024</a:t>
              </a:r>
              <a:endParaRPr lang="ru-RU" sz="3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24050" y="1858076"/>
              <a:ext cx="4310635" cy="2115719"/>
            </a:xfrm>
            <a:prstGeom prst="rect">
              <a:avLst/>
            </a:prstGeom>
            <a:noFill/>
            <a:ln w="6350">
              <a:solidFill>
                <a:srgbClr val="8E41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548951" y="1668516"/>
              <a:ext cx="2251933" cy="359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3936" tIns="41968" rIns="83936" bIns="41968">
              <a:spAutoFit/>
            </a:bodyPr>
            <a:lstStyle/>
            <a:p>
              <a:pPr algn="ctr" defTabSz="839355">
                <a:defRPr/>
              </a:pPr>
              <a:r>
                <a:rPr 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Основные условия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47250" y="2878393"/>
            <a:ext cx="7841174" cy="1997613"/>
            <a:chOff x="433519" y="1890202"/>
            <a:chExt cx="5501166" cy="266348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01855" y="2265744"/>
              <a:ext cx="5180234" cy="1959666"/>
            </a:xfrm>
            <a:prstGeom prst="rect">
              <a:avLst/>
            </a:prstGeom>
            <a:ln>
              <a:noFill/>
            </a:ln>
          </p:spPr>
          <p:txBody>
            <a:bodyPr wrap="square" lIns="83936" tIns="41968" rIns="83936" bIns="41968">
              <a:spAutoFit/>
            </a:bodyPr>
            <a:lstStyle/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оплата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труда работников (≤50% от субсидии);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материальные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 (≤70% от субсидии);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накладные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 (≤50% от субсидии);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оплата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работ (услуг) сторонних организаций (≤70% от субсидии);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аренда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зданий, сооружений, технологического оборудования и оснастки (≤50% от субсидии);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содержание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 эксплуатация оборудования, установок, сооружений (≤50% от субсидии);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регистрация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РИД (≤15% от субсидии);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производство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, тестирование, сертификация и (или) регистрация опытной партии продукции (≤50% от субсидии);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изделий сравнения (≤35% от субсидии).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33519" y="2064412"/>
              <a:ext cx="5501166" cy="2489272"/>
            </a:xfrm>
            <a:prstGeom prst="rect">
              <a:avLst/>
            </a:prstGeom>
            <a:noFill/>
            <a:ln w="6350">
              <a:solidFill>
                <a:srgbClr val="8E41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102928" y="1890202"/>
              <a:ext cx="1901658" cy="359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3936" tIns="41968" rIns="83936" bIns="41968">
              <a:spAutoFit/>
            </a:bodyPr>
            <a:lstStyle/>
            <a:p>
              <a:pPr algn="ctr" defTabSz="839355">
                <a:defRPr/>
              </a:pP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Направления возмещения затрат</a:t>
              </a:r>
              <a:endPara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77581" y="162078"/>
            <a:ext cx="7654251" cy="709457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lvl="0" defTabSz="914355"/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НИОКР ПО СОВРЕМЕННЫМ ТЕХНОЛОГИЯМ</a:t>
            </a:r>
          </a:p>
          <a:p>
            <a:pPr lvl="0" defTabSz="914355"/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ИННОВАЦИОННЫХ </a:t>
            </a: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  <a:p>
            <a:pPr lvl="0" defTabSz="914355"/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(ПП </a:t>
            </a: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от 12.12.2019 № </a:t>
            </a: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1649)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7">
            <a:extLst>
              <a:ext uri="{FF2B5EF4-FFF2-40B4-BE49-F238E27FC236}">
                <a16:creationId xmlns:a16="http://schemas.microsoft.com/office/drawing/2014/main" id="{72635F51-8480-4658-BBC8-99CA8E36796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B05DA47F-2A2B-4997-8B83-B9E8C223C062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олилиния 11">
              <a:extLst>
                <a:ext uri="{FF2B5EF4-FFF2-40B4-BE49-F238E27FC236}">
                  <a16:creationId xmlns:a16="http://schemas.microsoft.com/office/drawing/2014/main" id="{0DB355BC-41B4-4327-91E3-4291A09FCA1B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24779918-B6D6-40D0-BDDD-F86DFE64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cxnSp>
        <p:nvCxnSpPr>
          <p:cNvPr id="32" name="Прямая соединительная линия 31"/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svoedeloplus.ru/wp-content/uploads/2023/08/logo_minplomtorgrqpbn2p5f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58" y="195728"/>
            <a:ext cx="1525769" cy="4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Номер слайда 63"/>
          <p:cNvSpPr>
            <a:spLocks noGrp="1"/>
          </p:cNvSpPr>
          <p:nvPr>
            <p:ph type="sldNum" sz="quarter" idx="12"/>
          </p:nvPr>
        </p:nvSpPr>
        <p:spPr>
          <a:xfrm>
            <a:off x="8460432" y="4789724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z="1000" smtClean="0">
                <a:latin typeface="Arial" panose="020B0604020202020204" pitchFamily="34" charset="0"/>
              </a:rPr>
              <a:pPr/>
              <a:t>4</a:t>
            </a:fld>
            <a:endParaRPr lang="ru-RU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967119" y="4443958"/>
            <a:ext cx="7202484" cy="44612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62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67119" y="1851670"/>
            <a:ext cx="3435409" cy="144016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62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2" name="Группа 7">
            <a:extLst>
              <a:ext uri="{FF2B5EF4-FFF2-40B4-BE49-F238E27FC236}">
                <a16:creationId xmlns:a16="http://schemas.microsoft.com/office/drawing/2014/main" id="{72635F51-8480-4658-BBC8-99CA8E36796E}"/>
              </a:ext>
            </a:extLst>
          </p:cNvPr>
          <p:cNvGrpSpPr/>
          <p:nvPr/>
        </p:nvGrpSpPr>
        <p:grpSpPr>
          <a:xfrm>
            <a:off x="448604" y="184864"/>
            <a:ext cx="339430" cy="593294"/>
            <a:chOff x="2455696" y="1767227"/>
            <a:chExt cx="1245504" cy="2177298"/>
          </a:xfrm>
        </p:grpSpPr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B05DA47F-2A2B-4997-8B83-B9E8C223C062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Полилиния 11">
              <a:extLst>
                <a:ext uri="{FF2B5EF4-FFF2-40B4-BE49-F238E27FC236}">
                  <a16:creationId xmlns:a16="http://schemas.microsoft.com/office/drawing/2014/main" id="{0DB355BC-41B4-4327-91E3-4291A09FCA1B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24779918-B6D6-40D0-BDDD-F86DFE64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 18">
            <a:hlinkClick r:id="rId3"/>
          </p:cNvPr>
          <p:cNvSpPr/>
          <p:nvPr/>
        </p:nvSpPr>
        <p:spPr>
          <a:xfrm>
            <a:off x="7552057" y="327224"/>
            <a:ext cx="1292060" cy="2616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800"/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frprf.ru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96" y="296989"/>
            <a:ext cx="1106514" cy="4729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88224" y="300624"/>
            <a:ext cx="1030198" cy="465956"/>
          </a:xfrm>
          <a:prstGeom prst="rect">
            <a:avLst/>
          </a:prstGeom>
          <a:noFill/>
        </p:spPr>
        <p:txBody>
          <a:bodyPr wrap="square" lIns="91116" tIns="45559" rIns="91116" bIns="45559" rtlCol="0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Фонд регионального развития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52058" y="519410"/>
            <a:ext cx="1340423" cy="26160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5800"/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en-US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59-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-08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34193" y="1851670"/>
            <a:ext cx="3435409" cy="144016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62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39315" y="2433323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6036039" y="2381233"/>
            <a:ext cx="160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331175" y="2656846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5993809" y="2620524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3-5-7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339315" y="2871692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6110905" y="2830031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365309" y="1025868"/>
            <a:ext cx="4171350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промышленных, с/х предприятий и индивидуальных предпринимателей, в том числе КФХ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699057" y="2444186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2373758" y="2381233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690917" y="2667709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2373758" y="2631562"/>
            <a:ext cx="1080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699057" y="2882555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hangingPunct="0">
              <a:lnSpc>
                <a:spcPct val="90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2513760" y="2817234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E12A83-F48B-4643-9A20-09DAC6F9F08D}"/>
              </a:ext>
            </a:extLst>
          </p:cNvPr>
          <p:cNvSpPr txBox="1"/>
          <p:nvPr/>
        </p:nvSpPr>
        <p:spPr>
          <a:xfrm>
            <a:off x="878189" y="410875"/>
            <a:ext cx="2685699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914378"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202220" y="1918579"/>
            <a:ext cx="3435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ПРОГРАММЫ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7137" y="1919568"/>
            <a:ext cx="341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ПРОГРАММЫ </a:t>
            </a:r>
          </a:p>
          <a:p>
            <a:pPr defTabSz="685800"/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Фонд развития промышленности РФ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65309" y="1017297"/>
            <a:ext cx="4171349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54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hlinkClick r:id="rId5"/>
          </p:cNvPr>
          <p:cNvSpPr/>
          <p:nvPr/>
        </p:nvSpPr>
        <p:spPr>
          <a:xfrm>
            <a:off x="2988313" y="4634202"/>
            <a:ext cx="4175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http://www.yarregion.ru/depts/der/Pages/Promishlennost/FRP.aspx</a:t>
            </a:r>
            <a:r>
              <a:rPr lang="ru-RU" sz="1000" b="1" dirty="0" smtClean="0">
                <a:solidFill>
                  <a:srgbClr val="AF7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rgbClr val="AF7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84" y="4557736"/>
            <a:ext cx="242008" cy="242008"/>
          </a:xfrm>
          <a:prstGeom prst="rect">
            <a:avLst/>
          </a:prstGeom>
        </p:spPr>
      </p:pic>
      <p:sp>
        <p:nvSpPr>
          <p:cNvPr id="58" name="Заголовок 1"/>
          <p:cNvSpPr txBox="1">
            <a:spLocks/>
          </p:cNvSpPr>
          <p:nvPr/>
        </p:nvSpPr>
        <p:spPr>
          <a:xfrm>
            <a:off x="2966607" y="4495976"/>
            <a:ext cx="3837641" cy="169596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подробную информацию о деятельности Фонда: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63"/>
          <p:cNvSpPr>
            <a:spLocks noGrp="1"/>
          </p:cNvSpPr>
          <p:nvPr>
            <p:ph type="sldNum" sz="quarter" idx="12"/>
          </p:nvPr>
        </p:nvSpPr>
        <p:spPr>
          <a:xfrm>
            <a:off x="8460432" y="4789724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z="1000" smtClean="0">
                <a:latin typeface="Arial" panose="020B0604020202020204" pitchFamily="34" charset="0"/>
              </a:rPr>
              <a:pPr/>
              <a:t>5</a:t>
            </a:fld>
            <a:endParaRPr lang="ru-RU" sz="1000" dirty="0">
              <a:latin typeface="Arial" panose="020B0604020202020204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3673"/>
              </p:ext>
            </p:extLst>
          </p:nvPr>
        </p:nvGraphicFramePr>
        <p:xfrm>
          <a:off x="35496" y="3452331"/>
          <a:ext cx="8784976" cy="775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5603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rgbClr val="80272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ФИНАНСИРОВАНИЕ ФРР ЯО НА </a:t>
                      </a:r>
                      <a:r>
                        <a:rPr lang="ru-RU" sz="1400" b="1" i="0" kern="1200" baseline="0" dirty="0" smtClean="0">
                          <a:solidFill>
                            <a:srgbClr val="80272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ГОД</a:t>
                      </a:r>
                    </a:p>
                    <a:p>
                      <a:pPr marL="0" marR="0" indent="0" algn="ctr" defTabSz="1043056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90,8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руб. 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(ФБ+ОБ)</a:t>
                      </a:r>
                    </a:p>
                  </a:txBody>
                  <a:tcPr marL="106934" marR="106934" marT="67211" marB="672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5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78189" y="410874"/>
            <a:ext cx="7654251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lvl="0" defTabSz="914355"/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МЕЖРЕГИОНАЛЬНЫЙ ПРОМЫШЛЕННЫЙ КЛАСТЕР АВТОКОМПОНЕНТОВ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7">
            <a:extLst>
              <a:ext uri="{FF2B5EF4-FFF2-40B4-BE49-F238E27FC236}">
                <a16:creationId xmlns:a16="http://schemas.microsoft.com/office/drawing/2014/main" id="{72635F51-8480-4658-BBC8-99CA8E36796E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B05DA47F-2A2B-4997-8B83-B9E8C223C062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олилиния 11">
              <a:extLst>
                <a:ext uri="{FF2B5EF4-FFF2-40B4-BE49-F238E27FC236}">
                  <a16:creationId xmlns:a16="http://schemas.microsoft.com/office/drawing/2014/main" id="{0DB355BC-41B4-4327-91E3-4291A09FCA1B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24779918-B6D6-40D0-BDDD-F86DFE641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cxnSp>
        <p:nvCxnSpPr>
          <p:cNvPr id="32" name="Прямая соединительная линия 31"/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"/>
          <p:cNvSpPr txBox="1">
            <a:spLocks/>
          </p:cNvSpPr>
          <p:nvPr/>
        </p:nvSpPr>
        <p:spPr>
          <a:xfrm>
            <a:off x="8431555" y="4797166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</a:rPr>
              <a:pPr>
                <a:defRPr/>
              </a:pPr>
              <a:t>6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itchFamily="34" charset="0"/>
            </a:endParaRPr>
          </a:p>
        </p:txBody>
      </p:sp>
      <p:sp>
        <p:nvSpPr>
          <p:cNvPr id="34" name="Стрелка: шеврон 289">
            <a:extLst>
              <a:ext uri="{FF2B5EF4-FFF2-40B4-BE49-F238E27FC236}">
                <a16:creationId xmlns:a16="http://schemas.microsoft.com/office/drawing/2014/main" id="{55C0CACC-6D45-4462-879F-DC225CEBA52E}"/>
              </a:ext>
            </a:extLst>
          </p:cNvPr>
          <p:cNvSpPr/>
          <p:nvPr/>
        </p:nvSpPr>
        <p:spPr>
          <a:xfrm>
            <a:off x="549168" y="1032723"/>
            <a:ext cx="3830997" cy="27699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Комплектующие для двигателей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94132" y="843558"/>
            <a:ext cx="89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0BA601C-11CB-4BD7-9277-740DE25C81BC}"/>
              </a:ext>
            </a:extLst>
          </p:cNvPr>
          <p:cNvGrpSpPr/>
          <p:nvPr/>
        </p:nvGrpSpPr>
        <p:grpSpPr>
          <a:xfrm>
            <a:off x="569225" y="1886803"/>
            <a:ext cx="3810941" cy="1165716"/>
            <a:chOff x="391310" y="2780658"/>
            <a:chExt cx="3037258" cy="1224001"/>
          </a:xfrm>
        </p:grpSpPr>
        <p:sp>
          <p:nvSpPr>
            <p:cNvPr id="39" name="Равнобедренный треугольник 38">
              <a:extLst>
                <a:ext uri="{FF2B5EF4-FFF2-40B4-BE49-F238E27FC236}">
                  <a16:creationId xmlns:a16="http://schemas.microsoft.com/office/drawing/2014/main" id="{4A1F2CDC-EEBA-45F8-AB3B-E754BCC9D681}"/>
                </a:ext>
              </a:extLst>
            </p:cNvPr>
            <p:cNvSpPr/>
            <p:nvPr/>
          </p:nvSpPr>
          <p:spPr>
            <a:xfrm rot="5400000">
              <a:off x="2690615" y="3266705"/>
              <a:ext cx="1224000" cy="25190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3E52894-5858-49CD-A929-6520A7D53F59}"/>
                </a:ext>
              </a:extLst>
            </p:cNvPr>
            <p:cNvSpPr/>
            <p:nvPr/>
          </p:nvSpPr>
          <p:spPr>
            <a:xfrm>
              <a:off x="1783987" y="2785506"/>
              <a:ext cx="1392677" cy="121915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156270C5-A243-47D2-B768-CB478FF95CA7}"/>
                </a:ext>
              </a:extLst>
            </p:cNvPr>
            <p:cNvSpPr/>
            <p:nvPr/>
          </p:nvSpPr>
          <p:spPr>
            <a:xfrm>
              <a:off x="391310" y="2785505"/>
              <a:ext cx="1392677" cy="121915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Стрелка: шеврон 289">
            <a:extLst>
              <a:ext uri="{FF2B5EF4-FFF2-40B4-BE49-F238E27FC236}">
                <a16:creationId xmlns:a16="http://schemas.microsoft.com/office/drawing/2014/main" id="{55C0CACC-6D45-4462-879F-DC225CEBA52E}"/>
              </a:ext>
            </a:extLst>
          </p:cNvPr>
          <p:cNvSpPr/>
          <p:nvPr/>
        </p:nvSpPr>
        <p:spPr>
          <a:xfrm>
            <a:off x="4521639" y="1028224"/>
            <a:ext cx="3662548" cy="27699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Дизельные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газовые двигатели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BA601C-11CB-4BD7-9277-740DE25C81BC}"/>
              </a:ext>
            </a:extLst>
          </p:cNvPr>
          <p:cNvGrpSpPr/>
          <p:nvPr/>
        </p:nvGrpSpPr>
        <p:grpSpPr>
          <a:xfrm>
            <a:off x="4521639" y="1880224"/>
            <a:ext cx="3662547" cy="1165716"/>
            <a:chOff x="391310" y="2780658"/>
            <a:chExt cx="3037258" cy="1224001"/>
          </a:xfrm>
        </p:grpSpPr>
        <p:sp>
          <p:nvSpPr>
            <p:cNvPr id="44" name="Равнобедренный треугольник 43">
              <a:extLst>
                <a:ext uri="{FF2B5EF4-FFF2-40B4-BE49-F238E27FC236}">
                  <a16:creationId xmlns:a16="http://schemas.microsoft.com/office/drawing/2014/main" id="{4A1F2CDC-EEBA-45F8-AB3B-E754BCC9D681}"/>
                </a:ext>
              </a:extLst>
            </p:cNvPr>
            <p:cNvSpPr/>
            <p:nvPr/>
          </p:nvSpPr>
          <p:spPr>
            <a:xfrm rot="5400000">
              <a:off x="2690615" y="3266705"/>
              <a:ext cx="1224000" cy="25190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63E52894-5858-49CD-A929-6520A7D53F59}"/>
                </a:ext>
              </a:extLst>
            </p:cNvPr>
            <p:cNvSpPr/>
            <p:nvPr/>
          </p:nvSpPr>
          <p:spPr>
            <a:xfrm>
              <a:off x="1783987" y="2785506"/>
              <a:ext cx="1392677" cy="121915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56270C5-A243-47D2-B768-CB478FF95CA7}"/>
                </a:ext>
              </a:extLst>
            </p:cNvPr>
            <p:cNvSpPr/>
            <p:nvPr/>
          </p:nvSpPr>
          <p:spPr>
            <a:xfrm>
              <a:off x="391310" y="2785505"/>
              <a:ext cx="1392677" cy="121915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49170" y="1309722"/>
            <a:ext cx="37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«ЯЗДА»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Фритекс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«Костромской завод автокомпонентов»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Турбокомплект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/>
          <p:cNvCxnSpPr>
            <a:stCxn id="41" idx="0"/>
            <a:endCxn id="41" idx="2"/>
          </p:cNvCxnSpPr>
          <p:nvPr/>
        </p:nvCxnSpPr>
        <p:spPr>
          <a:xfrm>
            <a:off x="1442943" y="1891419"/>
            <a:ext cx="0" cy="116109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1" idx="1"/>
            <a:endCxn id="40" idx="1"/>
          </p:cNvCxnSpPr>
          <p:nvPr/>
        </p:nvCxnSpPr>
        <p:spPr>
          <a:xfrm>
            <a:off x="569225" y="2471969"/>
            <a:ext cx="1747435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9225" y="1970869"/>
            <a:ext cx="9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Насос топливный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9168" y="2587293"/>
            <a:ext cx="9308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Турбокомпрессор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619" y="1970869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Масляный теплообменник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55980" y="2464182"/>
            <a:ext cx="86068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 гильзы и поршня и др.</a:t>
            </a:r>
            <a:endParaRPr lang="ru-RU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4" descr="Насос топливный электрический для а/м Газ,УАЗ (дизель) 51.1139 (СОАТЭ) —  купить в интернет-магазине Движко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r="7449" b="6324"/>
          <a:stretch/>
        </p:blipFill>
        <p:spPr bwMode="auto">
          <a:xfrm>
            <a:off x="2339854" y="1901629"/>
            <a:ext cx="881116" cy="6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95" y="2545624"/>
            <a:ext cx="537266" cy="4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8" descr="Комплект гильзы, поршня и поршневых колец на общую головку (ЯМЗ) Евро-3  658-1004005-10 купить по выгодной цене в интернет-магазине Diselars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57" y="2539714"/>
            <a:ext cx="735674" cy="4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57" y="1982490"/>
            <a:ext cx="768817" cy="48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093662" y="1313742"/>
            <a:ext cx="232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ПАО «Автодизель» </a:t>
            </a:r>
          </a:p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(Ярославский моторный завод)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65" y="1923953"/>
            <a:ext cx="1240664" cy="108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4772174" y="2142809"/>
            <a:ext cx="1178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Дизельные и газовые двигатели семейства ЯМЗ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87" y="3360199"/>
            <a:ext cx="2863321" cy="147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688060" y="3144830"/>
            <a:ext cx="3220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Регионы локализации перспективного кластера: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>
            <a:endCxn id="65" idx="3"/>
          </p:cNvCxnSpPr>
          <p:nvPr/>
        </p:nvCxnSpPr>
        <p:spPr>
          <a:xfrm flipH="1" flipV="1">
            <a:off x="5688231" y="3692149"/>
            <a:ext cx="852665" cy="29190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06046"/>
            <a:ext cx="405019" cy="40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833004" y="3522872"/>
            <a:ext cx="855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Ярославская 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6505527" y="3979127"/>
            <a:ext cx="70737" cy="65237"/>
          </a:xfrm>
          <a:prstGeom prst="ellipse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576264" y="3992886"/>
            <a:ext cx="70737" cy="65237"/>
          </a:xfrm>
          <a:prstGeom prst="ellipse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cxnSp>
        <p:nvCxnSpPr>
          <p:cNvPr id="68" name="Прямая соединительная линия 67"/>
          <p:cNvCxnSpPr>
            <a:stCxn id="66" idx="4"/>
            <a:endCxn id="70" idx="3"/>
          </p:cNvCxnSpPr>
          <p:nvPr/>
        </p:nvCxnSpPr>
        <p:spPr>
          <a:xfrm flipH="1">
            <a:off x="5688232" y="4044364"/>
            <a:ext cx="852664" cy="4269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14" descr="Герб Костромской области — Википед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33" y="3880968"/>
            <a:ext cx="405019" cy="3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833004" y="3917782"/>
            <a:ext cx="855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Костромская 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20" descr="Герб Московской области — Википеди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16" y="4306419"/>
            <a:ext cx="285252" cy="3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4833003" y="4328439"/>
            <a:ext cx="155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Московская 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>
            <a:endCxn id="72" idx="0"/>
          </p:cNvCxnSpPr>
          <p:nvPr/>
        </p:nvCxnSpPr>
        <p:spPr>
          <a:xfrm flipH="1">
            <a:off x="5608817" y="4058123"/>
            <a:ext cx="856141" cy="27031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6452188" y="4012868"/>
            <a:ext cx="70737" cy="65237"/>
          </a:xfrm>
          <a:prstGeom prst="ellipse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949116" y="4726904"/>
            <a:ext cx="251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РФРП в роли специализированной </a:t>
            </a:r>
          </a:p>
          <a:p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промышленного кластера  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23" y="4816626"/>
            <a:ext cx="429335" cy="183494"/>
          </a:xfrm>
          <a:prstGeom prst="rect">
            <a:avLst/>
          </a:prstGeom>
        </p:spPr>
      </p:pic>
      <p:grpSp>
        <p:nvGrpSpPr>
          <p:cNvPr id="78" name="Группа 77"/>
          <p:cNvGrpSpPr/>
          <p:nvPr/>
        </p:nvGrpSpPr>
        <p:grpSpPr>
          <a:xfrm>
            <a:off x="547251" y="3184285"/>
            <a:ext cx="3705070" cy="1691720"/>
            <a:chOff x="433520" y="2298059"/>
            <a:chExt cx="5401659" cy="225562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81479" y="2717985"/>
              <a:ext cx="5180233" cy="1775000"/>
            </a:xfrm>
            <a:prstGeom prst="rect">
              <a:avLst/>
            </a:prstGeom>
            <a:ln>
              <a:noFill/>
            </a:ln>
          </p:spPr>
          <p:txBody>
            <a:bodyPr wrap="square" lIns="83936" tIns="41968" rIns="83936" bIns="41968">
              <a:spAutoFit/>
            </a:bodyPr>
            <a:lstStyle/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Субсидия на покупку стартовых партий продукции промышленного кластера (ПП РФ №41 от 28.01.2016</a:t>
              </a:r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Сниженные тарифы страховых взносов (№ 64-ФЗ от 18.03.2023</a:t>
              </a:r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Применение налогового и таможенного мониторинга, снижение количества контрольных (надзорных) </a:t>
              </a:r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мероприятий</a:t>
              </a:r>
            </a:p>
            <a:p>
              <a:pPr marL="214313" indent="-214313" algn="just">
                <a:buFont typeface="Wingdings" panose="05000000000000000000" pitchFamily="2" charset="2"/>
                <a:buChar char="ü"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Гарантированный спрос, преференции в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госзакупках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, получение статуса «Сделано в России» (в рамках СПИК)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433520" y="2486398"/>
              <a:ext cx="5401659" cy="2067286"/>
            </a:xfrm>
            <a:prstGeom prst="rect">
              <a:avLst/>
            </a:prstGeom>
            <a:noFill/>
            <a:ln w="6350">
              <a:solidFill>
                <a:srgbClr val="8E41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861311" y="2298059"/>
              <a:ext cx="2531076" cy="359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83936" tIns="41968" rIns="83936" bIns="41968">
              <a:spAutoFit/>
            </a:bodyPr>
            <a:lstStyle/>
            <a:p>
              <a:pPr algn="ctr" defTabSz="839355">
                <a:defRPr/>
              </a:pP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Меры поддержки</a:t>
              </a:r>
              <a:endPara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7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4" name="Группа 7">
            <a:extLst>
              <a:ext uri="{FF2B5EF4-FFF2-40B4-BE49-F238E27FC236}">
                <a16:creationId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307BCAB-9FBB-4307-91B1-BDD96FB2C6BE}"/>
              </a:ext>
            </a:extLst>
          </p:cNvPr>
          <p:cNvSpPr txBox="1"/>
          <p:nvPr/>
        </p:nvSpPr>
        <p:spPr>
          <a:xfrm>
            <a:off x="799610" y="402813"/>
            <a:ext cx="4316722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ПРОИЗВОДИТЕЛЬНОСТИ ТРУДА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08003" y="381917"/>
            <a:ext cx="2076365" cy="339146"/>
          </a:xfrm>
          <a:prstGeom prst="rect">
            <a:avLst/>
          </a:prstGeom>
        </p:spPr>
        <p:txBody>
          <a:bodyPr wrap="square" lIns="61545" tIns="30773" rIns="61545" bIns="30773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Региональный центр компетенций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в сфере производительности труда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09" y="276547"/>
            <a:ext cx="569835" cy="555034"/>
          </a:xfrm>
          <a:prstGeom prst="rect">
            <a:avLst/>
          </a:prstGeom>
        </p:spPr>
      </p:pic>
      <p:sp>
        <p:nvSpPr>
          <p:cNvPr id="44" name="Прямоугольник 43">
            <a:hlinkClick r:id="rId5"/>
          </p:cNvPr>
          <p:cNvSpPr/>
          <p:nvPr/>
        </p:nvSpPr>
        <p:spPr>
          <a:xfrm>
            <a:off x="7807181" y="411510"/>
            <a:ext cx="9412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CEAD9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рцк76.рф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5535" y="1124710"/>
            <a:ext cx="4101983" cy="7619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69298" y="2078754"/>
            <a:ext cx="3702702" cy="1395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Оптимизация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производственных процессов</a:t>
            </a:r>
          </a:p>
          <a:p>
            <a:pPr marL="171450" marR="0" lvl="0" indent="-17145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Повышение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производительности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труда</a:t>
            </a:r>
          </a:p>
          <a:p>
            <a:pPr marL="171450" marR="0" lvl="0" indent="-17145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Обучение сотрудников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Снижение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потерь</a:t>
            </a:r>
          </a:p>
          <a:p>
            <a:pPr marL="171450" marR="0" lvl="0" indent="-17145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Увеличение прибыли</a:t>
            </a:r>
          </a:p>
          <a:p>
            <a:pPr marL="171450" marR="0" lvl="0" indent="-17145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Рост рентабельности предприятия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BDA2B29-F975-4A3B-A8B7-1E162591D438}"/>
              </a:ext>
            </a:extLst>
          </p:cNvPr>
          <p:cNvSpPr/>
          <p:nvPr/>
        </p:nvSpPr>
        <p:spPr>
          <a:xfrm>
            <a:off x="382709" y="1117088"/>
            <a:ext cx="4108705" cy="75713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КВАЛИФИЦИРОВАННАЯ ПОМОЩЬ ЭКСПЕРТОВ ФЦК и РЦК </a:t>
            </a:r>
          </a:p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по устранению неэффективности производственного процесса</a:t>
            </a:r>
          </a:p>
          <a:p>
            <a:pPr marL="0" marR="0" lvl="0" indent="0" algn="ctr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на предприятиях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952670" y="3518914"/>
            <a:ext cx="3613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71 предприятие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ЯО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участники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нацпроекта «Производительность труда»,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них под региональным управлением (с РЦК) 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предприятий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716014" y="2078754"/>
            <a:ext cx="4063219" cy="2005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Практический опыт использования инструментов бережливого производства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(5С, производственный анализ, построение потока единичных изделий, визуальное управление, декомпозиция целей и др.)</a:t>
            </a:r>
          </a:p>
          <a:p>
            <a:pPr marL="171450" marR="0" lvl="0" indent="-17145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Игровая стратегия обучения</a:t>
            </a:r>
          </a:p>
          <a:p>
            <a:pPr marL="171450" marR="0" lvl="0" indent="-17145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Учатся руководители и сотрудники предприятий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1450" marR="0" lvl="0" indent="-17145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Отрабатываются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методы устранения производственных потерь любого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типа</a:t>
            </a:r>
          </a:p>
          <a:p>
            <a:pPr marL="171450" marR="0" lvl="0" indent="-17145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Оптимизация рабочих процессов</a:t>
            </a:r>
          </a:p>
          <a:p>
            <a:pPr marL="171450" marR="0" lvl="0" indent="-17145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defTabSz="914355">
              <a:lnSpc>
                <a:spcPct val="110000"/>
              </a:lnSpc>
              <a:defRPr/>
            </a:pP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Повышение вовлеченности сотрудников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716015" y="1124710"/>
            <a:ext cx="4032451" cy="76194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8BDA2B29-F975-4A3B-A8B7-1E162591D438}"/>
              </a:ext>
            </a:extLst>
          </p:cNvPr>
          <p:cNvSpPr/>
          <p:nvPr/>
        </p:nvSpPr>
        <p:spPr>
          <a:xfrm>
            <a:off x="4865099" y="1138013"/>
            <a:ext cx="2176804" cy="67403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r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УЧЕБНАЯ ПРОИЗВОДСТВЕННАЯ ПЛОЩАДКА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968785" y="1586600"/>
            <a:ext cx="1635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открыта в 2021 году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D:\Проекты\_ЯО\2017_05_17 Меры\work\building_factory.png"/>
          <p:cNvPicPr>
            <a:picLocks noChangeAspect="1" noChangeArrowheads="1"/>
          </p:cNvPicPr>
          <p:nvPr/>
        </p:nvPicPr>
        <p:blipFill>
          <a:blip r:embed="rId6" cstate="print">
            <a:lum bright="40000"/>
          </a:blip>
          <a:srcRect l="8467" t="6455" r="6214" b="19026"/>
          <a:stretch>
            <a:fillRect/>
          </a:stretch>
        </p:blipFill>
        <p:spPr bwMode="auto">
          <a:xfrm>
            <a:off x="566227" y="3662930"/>
            <a:ext cx="295405" cy="25801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7" y="2186178"/>
            <a:ext cx="295525" cy="295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59" y="1202057"/>
            <a:ext cx="1545017" cy="42952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43608" y="4345931"/>
            <a:ext cx="7202484" cy="44612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62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73" y="4459709"/>
            <a:ext cx="242008" cy="242008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134481" y="4484197"/>
            <a:ext cx="3837641" cy="169596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Платформа ПРОИЗВОДИТЕЛЬНОСТЬ.РФ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490985" y="3147764"/>
            <a:ext cx="6316834" cy="44612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62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90985" y="2408311"/>
            <a:ext cx="6316834" cy="44612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62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4" name="Группа 7">
            <a:extLst>
              <a:ext uri="{FF2B5EF4-FFF2-40B4-BE49-F238E27FC236}">
                <a16:creationId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 11">
              <a:extLst>
                <a:ext uri="{FF2B5EF4-FFF2-40B4-BE49-F238E27FC236}">
                  <a16:creationId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7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307BCAB-9FBB-4307-91B1-BDD96FB2C6BE}"/>
              </a:ext>
            </a:extLst>
          </p:cNvPr>
          <p:cNvSpPr txBox="1"/>
          <p:nvPr/>
        </p:nvSpPr>
        <p:spPr>
          <a:xfrm>
            <a:off x="877581" y="392242"/>
            <a:ext cx="4845939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ПРОИЗВОДИТЕЛЬНОСТИ ТРУДА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65309" y="883416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2160" y="1631363"/>
            <a:ext cx="6316834" cy="44612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62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89" y="1740492"/>
            <a:ext cx="242008" cy="242008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6884842" y="1769629"/>
            <a:ext cx="1944151" cy="169596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https://liderypro.ru/program/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941" y="71349"/>
            <a:ext cx="860301" cy="76894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351874" y="976707"/>
            <a:ext cx="6120680" cy="3755466"/>
          </a:xfrm>
          <a:prstGeom prst="rect">
            <a:avLst/>
          </a:prstGeom>
        </p:spPr>
        <p:txBody>
          <a:bodyPr wrap="square" lIns="61545" tIns="30773" rIns="61545" bIns="30773">
            <a:spAutoFit/>
          </a:bodyPr>
          <a:lstStyle/>
          <a:p>
            <a:pPr marL="1588" marR="0" lvl="0" indent="6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ОБУЧЕНИЕ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ПРОГРАММАМ: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6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Лидеры производительности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171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6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Акселератор экспортного роста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171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6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Рационализаторство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171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ЕЖЕГОДНЫЙ ОБЛАСТНОЙ КОНКУРС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«ЛУЧШИЕ ПРАКТИКИ НАСТАВНИЧЕСТВА»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1" t="20011" r="30120" b="69006"/>
          <a:stretch/>
        </p:blipFill>
        <p:spPr bwMode="auto">
          <a:xfrm>
            <a:off x="288316" y="1429485"/>
            <a:ext cx="2048763" cy="62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/>
          <a:srcRect l="46279" t="11958" r="35491" b="70037"/>
          <a:stretch/>
        </p:blipFill>
        <p:spPr>
          <a:xfrm>
            <a:off x="663763" y="2235913"/>
            <a:ext cx="1352846" cy="75158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03" y="3275394"/>
            <a:ext cx="1728191" cy="55673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925" y="3940429"/>
            <a:ext cx="868973" cy="11896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87" y="2510371"/>
            <a:ext cx="242008" cy="2420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87" y="3250121"/>
            <a:ext cx="242008" cy="242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89532" y="2513884"/>
            <a:ext cx="17347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https://exportedu.ru/creg </a:t>
            </a:r>
            <a:endParaRPr lang="ru-RU" sz="1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169" y="3262875"/>
            <a:ext cx="14702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https://worldskills.ru/</a:t>
            </a:r>
            <a:endParaRPr lang="ru-RU" sz="1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53085" y="4355754"/>
            <a:ext cx="26008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май – июль 2024 г.</a:t>
            </a:r>
            <a:endParaRPr lang="ru-RU" sz="1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8796" y="262032"/>
            <a:ext cx="775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МЕРОПРИЯТИЯ В РАМКАХ ГП «РАЗВИТИЕ ПРОМЫШЛЕННОСТИ»</a:t>
            </a:r>
          </a:p>
          <a:p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г.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7">
            <a:extLst>
              <a:ext uri="{FF2B5EF4-FFF2-40B4-BE49-F238E27FC236}">
                <a16:creationId xmlns:a16="http://schemas.microsoft.com/office/drawing/2014/main" id="{4ADF7668-69D1-401D-8271-A3F6F5B0EE9A}"/>
              </a:ext>
            </a:extLst>
          </p:cNvPr>
          <p:cNvGrpSpPr/>
          <p:nvPr/>
        </p:nvGrpSpPr>
        <p:grpSpPr>
          <a:xfrm>
            <a:off x="448603" y="184864"/>
            <a:ext cx="339430" cy="593294"/>
            <a:chOff x="2455696" y="1767227"/>
            <a:chExt cx="1245504" cy="217729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81636A7-155B-4E65-A133-DFBF51BF7999}"/>
                </a:ext>
              </a:extLst>
            </p:cNvPr>
            <p:cNvSpPr/>
            <p:nvPr/>
          </p:nvSpPr>
          <p:spPr>
            <a:xfrm>
              <a:off x="2938378" y="2636067"/>
              <a:ext cx="613652" cy="61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1">
              <a:extLst>
                <a:ext uri="{FF2B5EF4-FFF2-40B4-BE49-F238E27FC236}">
                  <a16:creationId xmlns:a16="http://schemas.microsoft.com/office/drawing/2014/main" id="{A19AF5F0-1127-4E18-9ABB-C71BF6F02281}"/>
                </a:ext>
              </a:extLst>
            </p:cNvPr>
            <p:cNvSpPr/>
            <p:nvPr/>
          </p:nvSpPr>
          <p:spPr>
            <a:xfrm>
              <a:off x="2460625" y="2413001"/>
              <a:ext cx="1200150" cy="1212850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2" descr="D:\Проекты\_ЯО\2017_05_17 Меры\work\03308665.jpg">
              <a:extLst>
                <a:ext uri="{FF2B5EF4-FFF2-40B4-BE49-F238E27FC236}">
                  <a16:creationId xmlns:a16="http://schemas.microsoft.com/office/drawing/2014/main" id="{9B13C6FF-5034-49EF-A452-E62E1EF01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</p:spPr>
        </p:pic>
      </p:grpSp>
      <p:cxnSp>
        <p:nvCxnSpPr>
          <p:cNvPr id="17" name="Прямая соединительная линия 16"/>
          <p:cNvCxnSpPr/>
          <p:nvPr/>
        </p:nvCxnSpPr>
        <p:spPr>
          <a:xfrm>
            <a:off x="339484" y="854385"/>
            <a:ext cx="838315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1"/>
          <p:cNvSpPr txBox="1">
            <a:spLocks/>
          </p:cNvSpPr>
          <p:nvPr/>
        </p:nvSpPr>
        <p:spPr>
          <a:xfrm>
            <a:off x="8460432" y="4760528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9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9803" r="14903" b="34242"/>
          <a:stretch/>
        </p:blipFill>
        <p:spPr bwMode="auto">
          <a:xfrm>
            <a:off x="487868" y="2646838"/>
            <a:ext cx="653823" cy="6458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141691" y="2711607"/>
            <a:ext cx="4644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 </a:t>
            </a:r>
            <a:r>
              <a:rPr lang="ru-RU" sz="1200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«Лучшие промышленные предприятия Ярославской области»</a:t>
            </a:r>
            <a:endParaRPr lang="ru-RU" sz="1200" b="1" dirty="0">
              <a:solidFill>
                <a:srgbClr val="80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59868" y="1159860"/>
            <a:ext cx="35283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– 19 апреля</a:t>
            </a:r>
            <a:endParaRPr lang="ru-RU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85325" y="1949018"/>
            <a:ext cx="5189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промышленности Ярославской области»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9" y="1818068"/>
            <a:ext cx="1240144" cy="67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31" y="1014945"/>
            <a:ext cx="665460" cy="673883"/>
          </a:xfrm>
          <a:prstGeom prst="ellipse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74497" y="1156802"/>
            <a:ext cx="4791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</a:t>
            </a:r>
            <a:r>
              <a:rPr lang="ru-RU" sz="1200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форум </a:t>
            </a:r>
            <a:r>
              <a:rPr lang="ru-RU" sz="1200" b="1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«Инновации. Технологии. Производство»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893636" y="1897425"/>
            <a:ext cx="35283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</a:t>
            </a:r>
            <a:endParaRPr lang="ru-RU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37441" y="2739253"/>
            <a:ext cx="35283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май-сентябрь </a:t>
            </a:r>
            <a:endParaRPr lang="ru-RU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60258" y="3546333"/>
            <a:ext cx="4433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Областные конкурсы профессионального мастерства</a:t>
            </a:r>
          </a:p>
          <a:p>
            <a:pPr algn="ctr"/>
            <a:r>
              <a:rPr lang="ru-RU" sz="1200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рабочим профессиям</a:t>
            </a:r>
            <a:endParaRPr lang="ru-RU" sz="1200" b="1" dirty="0">
              <a:solidFill>
                <a:srgbClr val="80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77461" y="4424542"/>
            <a:ext cx="3142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 «Инженер года»</a:t>
            </a:r>
            <a:endParaRPr lang="ru-RU" sz="1200" b="1" dirty="0">
              <a:solidFill>
                <a:srgbClr val="80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92901" y="3292712"/>
            <a:ext cx="1219200" cy="1181100"/>
            <a:chOff x="5706740" y="6084887"/>
            <a:chExt cx="1219200" cy="1181100"/>
          </a:xfrm>
        </p:grpSpPr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740" y="6084887"/>
              <a:ext cx="12192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7" descr="http://clipart.coolclips.com/480/vectors/tf05274/CoolClips_vc046657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9"/>
            <a:stretch/>
          </p:blipFill>
          <p:spPr bwMode="auto">
            <a:xfrm>
              <a:off x="6127230" y="6485942"/>
              <a:ext cx="226377" cy="24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Овал 48"/>
          <p:cNvSpPr/>
          <p:nvPr/>
        </p:nvSpPr>
        <p:spPr>
          <a:xfrm>
            <a:off x="547758" y="4285450"/>
            <a:ext cx="612000" cy="612000"/>
          </a:xfrm>
          <a:prstGeom prst="ellipse">
            <a:avLst/>
          </a:prstGeom>
          <a:solidFill>
            <a:srgbClr val="D0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6" descr="D:\Проекты\_ЯО\2017_05_18 Сатурн\work\people1.png"/>
          <p:cNvPicPr>
            <a:picLocks noChangeAspect="1" noChangeArrowheads="1"/>
          </p:cNvPicPr>
          <p:nvPr/>
        </p:nvPicPr>
        <p:blipFill>
          <a:blip r:embed="rId8" cstate="print"/>
          <a:srcRect b="16245"/>
          <a:stretch>
            <a:fillRect/>
          </a:stretch>
        </p:blipFill>
        <p:spPr bwMode="auto">
          <a:xfrm>
            <a:off x="650331" y="4418577"/>
            <a:ext cx="406854" cy="345746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5963917" y="3597095"/>
            <a:ext cx="35283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конкурса </a:t>
            </a:r>
            <a:endParaRPr lang="ru-RU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937441" y="4369155"/>
            <a:ext cx="35283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 - октябрь</a:t>
            </a:r>
            <a:endParaRPr lang="ru-RU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20285</TotalTime>
  <Words>1648</Words>
  <Application>Microsoft Office PowerPoint</Application>
  <PresentationFormat>Экран (16:9)</PresentationFormat>
  <Paragraphs>323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Times New Roman</vt:lpstr>
      <vt:lpstr>Montserrat Medium</vt:lpstr>
      <vt:lpstr>Segoe UI Light</vt:lpstr>
      <vt:lpstr>Golos-Regular</vt:lpstr>
      <vt:lpstr>Calibri Light</vt:lpstr>
      <vt:lpstr>Calibri</vt:lpstr>
      <vt:lpstr>Wingdings</vt:lpstr>
      <vt:lpstr>Montserrat Bold</vt:lpstr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Михайленко Анна Владимировна</cp:lastModifiedBy>
  <cp:revision>1173</cp:revision>
  <cp:lastPrinted>2023-02-03T07:04:29Z</cp:lastPrinted>
  <dcterms:created xsi:type="dcterms:W3CDTF">2018-06-09T09:59:23Z</dcterms:created>
  <dcterms:modified xsi:type="dcterms:W3CDTF">2024-02-15T06:12:58Z</dcterms:modified>
</cp:coreProperties>
</file>