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60" r:id="rId2"/>
  </p:sldIdLst>
  <p:sldSz cx="7561263" cy="10693400"/>
  <p:notesSz cx="6797675" cy="9928225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9">
          <p15:clr>
            <a:srgbClr val="A4A3A4"/>
          </p15:clr>
        </p15:guide>
        <p15:guide id="2" orient="horz" pos="1578">
          <p15:clr>
            <a:srgbClr val="A4A3A4"/>
          </p15:clr>
        </p15:guide>
        <p15:guide id="3" orient="horz" pos="492">
          <p15:clr>
            <a:srgbClr val="A4A3A4"/>
          </p15:clr>
        </p15:guide>
        <p15:guide id="4" orient="horz" pos="6322">
          <p15:clr>
            <a:srgbClr val="A4A3A4"/>
          </p15:clr>
        </p15:guide>
        <p15:guide id="5" pos="2382">
          <p15:clr>
            <a:srgbClr val="A4A3A4"/>
          </p15:clr>
        </p15:guide>
        <p15:guide id="6" pos="585">
          <p15:clr>
            <a:srgbClr val="A4A3A4"/>
          </p15:clr>
        </p15:guide>
        <p15:guide id="7" pos="1290">
          <p15:clr>
            <a:srgbClr val="A4A3A4"/>
          </p15:clr>
        </p15:guide>
        <p15:guide id="8" pos="4250">
          <p15:clr>
            <a:srgbClr val="A4A3A4"/>
          </p15:clr>
        </p15:guide>
        <p15:guide id="9" pos="4565">
          <p15:clr>
            <a:srgbClr val="A4A3A4"/>
          </p15:clr>
        </p15:guide>
        <p15:guide id="10" pos="4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9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6" d="100"/>
          <a:sy n="56" d="100"/>
        </p:scale>
        <p:origin x="-2736" y="-72"/>
      </p:cViewPr>
      <p:guideLst>
        <p:guide orient="horz" pos="3369"/>
        <p:guide orient="horz" pos="1578"/>
        <p:guide orient="horz" pos="492"/>
        <p:guide orient="horz" pos="6322"/>
        <p:guide pos="2382"/>
        <p:guide pos="585"/>
        <p:guide pos="1290"/>
        <p:guide pos="4250"/>
        <p:guide pos="4565"/>
        <p:guide pos="4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31.07.2019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249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3" y="2227"/>
            <a:ext cx="7560140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567095" y="5244864"/>
            <a:ext cx="6427074" cy="2292150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134190" y="7587097"/>
            <a:ext cx="5292884" cy="2732758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2" y="2982"/>
            <a:ext cx="7560141" cy="1068968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5" y="2505529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900796" y="7994441"/>
            <a:ext cx="763749" cy="5876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80245" y="781296"/>
            <a:ext cx="6067196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736"/>
            <a:ext cx="7560141" cy="1068968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5" y="2505529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79658" y="781296"/>
            <a:ext cx="6067782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1578760"/>
            <a:ext cx="6053549" cy="315692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5" y="5347822"/>
            <a:ext cx="6053549" cy="4687764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2" y="2982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781295"/>
            <a:ext cx="606719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0245" y="2505529"/>
            <a:ext cx="2994045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33439" y="2505529"/>
            <a:ext cx="3014001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4"/>
            <a:ext cx="6502956" cy="172423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4" y="2505529"/>
            <a:ext cx="3038690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0244" y="3391195"/>
            <a:ext cx="3038690" cy="664439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780632" y="2505529"/>
            <a:ext cx="2966808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80632" y="3411812"/>
            <a:ext cx="2966808" cy="662377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122" y="2982"/>
            <a:ext cx="7560141" cy="1068968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5"/>
            <a:ext cx="650295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773258" y="9156892"/>
            <a:ext cx="469211" cy="1018362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720" y="764070"/>
            <a:ext cx="6072720" cy="173121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4720" y="2495127"/>
            <a:ext cx="6072720" cy="754045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83264" y="9420147"/>
            <a:ext cx="512445" cy="98519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34812" y="2826420"/>
            <a:ext cx="6912768" cy="1909262"/>
          </a:xfrm>
        </p:spPr>
        <p:txBody>
          <a:bodyPr>
            <a:noAutofit/>
          </a:bodyPr>
          <a:lstStyle/>
          <a:p>
            <a:r>
              <a:rPr lang="ru-RU" sz="1800" dirty="0" smtClean="0"/>
              <a:t>           </a:t>
            </a:r>
            <a: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        </a:t>
            </a:r>
            <a:endParaRPr lang="ru-RU" sz="18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588417" y="3258468"/>
            <a:ext cx="6840760" cy="5760640"/>
          </a:xfrm>
        </p:spPr>
        <p:txBody>
          <a:bodyPr>
            <a:normAutofit fontScale="25000" lnSpcReduction="20000"/>
          </a:bodyPr>
          <a:lstStyle/>
          <a:p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fontAlgn="base"/>
            <a:r>
              <a:rPr lang="ru-RU" sz="6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Межрайонная </a:t>
            </a:r>
            <a:r>
              <a:rPr lang="ru-RU" sz="6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ИФНС России № 1 по Ярославской области</a:t>
            </a:r>
            <a:br>
              <a:rPr lang="ru-RU" sz="6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6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5400" dirty="0" smtClean="0"/>
              <a:t>О</a:t>
            </a:r>
            <a:r>
              <a:rPr lang="ru-RU" sz="5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СТОРОЖНО: НОМИНАЛЬНЫЙ ДИРЕКТОР!</a:t>
            </a:r>
            <a:endParaRPr lang="ru-RU" sz="5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-RU" sz="5200" b="1"/>
              <a:t> </a:t>
            </a:r>
            <a:endParaRPr lang="ru-RU" sz="5200" dirty="0"/>
          </a:p>
          <a:p>
            <a:r>
              <a:rPr lang="ru-RU" sz="52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5200" dirty="0">
                <a:latin typeface="Arial" panose="020B0604020202020204" pitchFamily="34" charset="0"/>
                <a:cs typeface="Arial" panose="020B0604020202020204" pitchFamily="34" charset="0"/>
              </a:rPr>
              <a:t>Вас номинально назначили директором или предпринимателем, не следует думать, что по истечении срока номинального руководства и после получения вознаграждения за такое «директорство» Вам удастся избежать ответственности. С юридической точки зрения Вы – руководитель, а понятий «номинальный директор» и «номинальный предприниматель» в законодательстве нет.</a:t>
            </a:r>
          </a:p>
          <a:p>
            <a:r>
              <a:rPr lang="ru-RU" sz="5200" dirty="0">
                <a:latin typeface="Arial" panose="020B0604020202020204" pitchFamily="34" charset="0"/>
                <a:cs typeface="Arial" panose="020B0604020202020204" pitchFamily="34" charset="0"/>
              </a:rPr>
              <a:t>           Обращаем внимание: если налоговую декларацию подписывает «номинальный руководитель», то и отвечать придется ему!</a:t>
            </a:r>
          </a:p>
          <a:p>
            <a:r>
              <a:rPr lang="ru-RU" sz="5200" b="1" dirty="0">
                <a:latin typeface="Arial" panose="020B0604020202020204" pitchFamily="34" charset="0"/>
                <a:cs typeface="Arial" panose="020B0604020202020204" pitchFamily="34" charset="0"/>
              </a:rPr>
              <a:t>ЗНАЙТЕ:</a:t>
            </a:r>
            <a:endParaRPr lang="ru-RU" sz="5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5200" dirty="0">
                <a:latin typeface="Arial" panose="020B0604020202020204" pitchFamily="34" charset="0"/>
                <a:cs typeface="Arial" panose="020B0604020202020204" pitchFamily="34" charset="0"/>
              </a:rPr>
              <a:t>           Подставной директор за уклонение от уплаты налогов и сборов путем включения в декларацию заведомо ложных сведений или за непредставление декларации понесет как административное (ч.4 и 5 ст.14.25 КоАП РФ), так и уголовное наказание (в виде штрафа до 300 тысяч рублей, исправительные работы или лишение свободы до 2-х лет (ч.1 ст.170.1 УК РФ). При этом индивидуальный предприниматель несет ответственность за свою предпринимательскую деятельность всем своим имуществом, включая то, которым владеет как физическое лицо.</a:t>
            </a:r>
          </a:p>
          <a:p>
            <a:r>
              <a:rPr lang="ru-RU" sz="5200" b="1" dirty="0">
                <a:latin typeface="Arial" panose="020B0604020202020204" pitchFamily="34" charset="0"/>
                <a:cs typeface="Arial" panose="020B0604020202020204" pitchFamily="34" charset="0"/>
              </a:rPr>
              <a:t>НЕ ТЕРЯЙТЕ БДИТЕЛЬНОСТЬ!</a:t>
            </a:r>
            <a:endParaRPr lang="ru-RU" sz="5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5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Не соглашайтесь на уговоры, даже если рекомендуют Вам лиц, предлагающих за вознаграждение взять на себя «номинальное» руководство, ваши друзья или родственники. Не думайте, что это престижно и принесет вам доход! Не дайте себя обмануть! Не отдавайте свой паспорт НИКОМУ, даже если вас убеждают, что это для вас безопасно!</a:t>
            </a:r>
          </a:p>
          <a:p>
            <a:r>
              <a:rPr lang="ru-RU" sz="5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sz="5200" dirty="0">
                <a:latin typeface="Arial" panose="020B0604020202020204" pitchFamily="34" charset="0"/>
                <a:cs typeface="Arial" panose="020B0604020202020204" pitchFamily="34" charset="0"/>
              </a:rPr>
              <a:t>Если Вы поняли, что стали жертвой мошенников, во избежание дальнейших негативных последствий для себя и своих близких обратитесь в ближайший налоговый орган. В налоговую инспекцию можно направить заявление о запрете использования Ваших персональных данных.</a:t>
            </a:r>
          </a:p>
          <a:p>
            <a:r>
              <a:rPr lang="ru-RU" sz="5200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5200" b="1" dirty="0">
                <a:latin typeface="Arial" panose="020B0604020202020204" pitchFamily="34" charset="0"/>
                <a:cs typeface="Arial" panose="020B0604020202020204" pitchFamily="34" charset="0"/>
              </a:rPr>
              <a:t>Будьте бдительны! Не позволяйте себя обмануть!</a:t>
            </a:r>
            <a:endParaRPr lang="ru-RU" sz="5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 descr="C:\Users\7608-07162\Downloads\Безымянный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7" y="738188"/>
            <a:ext cx="3120206" cy="1894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164</TotalTime>
  <Words>10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                     </vt:lpstr>
    </vt:vector>
  </TitlesOfParts>
  <Company>МРИ ФНС №1 по ЯО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Чуксина</dc:creator>
  <cp:lastModifiedBy>Лежнева Елена Евгеньевна</cp:lastModifiedBy>
  <cp:revision>39</cp:revision>
  <cp:lastPrinted>2019-07-31T11:55:46Z</cp:lastPrinted>
  <dcterms:created xsi:type="dcterms:W3CDTF">2017-06-21T11:15:40Z</dcterms:created>
  <dcterms:modified xsi:type="dcterms:W3CDTF">2019-07-31T11:56:41Z</dcterms:modified>
</cp:coreProperties>
</file>